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</p:sldIdLst>
  <p:sldSz cy="5143500" cx="9144000"/>
  <p:notesSz cx="6858000" cy="9144000"/>
  <p:embeddedFontLst>
    <p:embeddedFont>
      <p:font typeface="Century Schoolbook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font" Target="fonts/CenturySchoolbook-regular.fntdata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font" Target="fonts/CenturySchoolbook-italic.fntdata"/><Relationship Id="rId32" Type="http://schemas.openxmlformats.org/officeDocument/2006/relationships/slide" Target="slides/slide28.xml"/><Relationship Id="rId76" Type="http://schemas.openxmlformats.org/officeDocument/2006/relationships/font" Target="fonts/CenturySchoolbook-bold.fntdata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8" Type="http://schemas.openxmlformats.org/officeDocument/2006/relationships/font" Target="fonts/CenturySchoolbook-boldItalic.fntdata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4c9630c967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14c9630c967_0_0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d587c80edf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1d587c80edf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d587c80edf_0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1d587c80edf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d6d49818a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d6d49818a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d6d49818ab_0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1d6d49818ab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d6d49818ab_0_2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d6d49818ab_0_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6d49818ab_0_2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1d6d49818ab_0_2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d6d49818ab_0_2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1d6d49818ab_0_2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d6d49818ab_0_2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1d6d49818ab_0_2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d6d49818ab_0_2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1d6d49818ab_0_2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d6d49818ab_0_1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1d6d49818ab_0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9a21e6b142_0_999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9a21e6b142_0_99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19a21e6b142_0_99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d6d49818ab_0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1d6d49818ab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d6d49818ab_0_2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1d6d49818ab_0_2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d6d49818ab_0_3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1d6d49818ab_0_3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d6d49818ab_0_3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1d6d49818ab_0_3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d6d49818ab_0_4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1d6d49818ab_0_4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d6d49818ab_0_4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1d6d49818ab_0_4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d6d49818ab_0_4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1d6d49818ab_0_4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d6d49818ab_0_4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1d6d49818ab_0_4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d6d49818ab_0_4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1d6d49818ab_0_4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d6d49818ab_0_5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1d6d49818ab_0_5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d587c80ed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d587c80ed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d6d49818ab_0_5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1d6d49818ab_0_5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d6d49818ab_0_5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1d6d49818ab_0_5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d6d49818ab_0_5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1d6d49818ab_0_5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d6d49818ab_0_5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1d6d49818ab_0_5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d6d49818ab_0_4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1d6d49818ab_0_4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d6d49818ab_0_4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1d6d49818ab_0_4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d6d49818ab_0_4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1d6d49818ab_0_4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d6d49818ab_0_4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1d6d49818ab_0_4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24928c516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324928c516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24928c5169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324928c5169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d54aef551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d54aef551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24928c5169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324928c5169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24928c5169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324928c5169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24928c5169_0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324928c5169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24928c5169_0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324928c5169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24928c5169_0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324928c5169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24928c5169_0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324928c5169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24928c5169_0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g324928c5169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24928c5169_0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324928c5169_0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24928c5169_0_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324928c5169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24928c5169_0_1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324928c5169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d54aef5515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d54aef5515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24928c5169_0_1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324928c5169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24928c5169_0_1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324928c5169_0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24928c5169_0_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g324928c5169_0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24928c5169_0_1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g324928c5169_0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24928c5169_0_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324928c5169_0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24928c5169_0_1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g324928c5169_0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24928c5169_0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324928c5169_0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24928c5169_0_1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g324928c5169_0_1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24928c5169_0_1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324928c5169_0_1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24928c5169_0_1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g324928c5169_0_1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54aef5515_0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1d54aef5515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24928c5169_0_2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324928c5169_0_2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24928c5169_0_2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g324928c5169_0_2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24928c5169_0_2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g324928c5169_0_2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24928c5169_0_2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g324928c5169_0_2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24928c5169_0_2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g324928c5169_0_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24928c5169_0_2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g324928c5169_0_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24928c5169_0_2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g324928c5169_0_2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24928c5169_0_2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g324928c5169_0_2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24928c5169_0_2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g324928c5169_0_2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24928c5169_0_2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g324928c5169_0_2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d587c80edf_0_1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1d587c80edf_0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24928c5169_0_2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g324928c5169_0_2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d587c80edf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d587c80edf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d587c80edf_0_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1d587c80edf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457200" y="120339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2" type="body"/>
          </p:nvPr>
        </p:nvSpPr>
        <p:spPr>
          <a:xfrm>
            <a:off x="457200" y="276156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1" type="body"/>
          </p:nvPr>
        </p:nvSpPr>
        <p:spPr>
          <a:xfrm>
            <a:off x="45720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2" type="body"/>
          </p:nvPr>
        </p:nvSpPr>
        <p:spPr>
          <a:xfrm>
            <a:off x="467424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3" type="body"/>
          </p:nvPr>
        </p:nvSpPr>
        <p:spPr>
          <a:xfrm>
            <a:off x="45720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4" type="body"/>
          </p:nvPr>
        </p:nvSpPr>
        <p:spPr>
          <a:xfrm>
            <a:off x="467424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457200" y="120339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2" type="body"/>
          </p:nvPr>
        </p:nvSpPr>
        <p:spPr>
          <a:xfrm>
            <a:off x="3239640" y="120339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3" type="body"/>
          </p:nvPr>
        </p:nvSpPr>
        <p:spPr>
          <a:xfrm>
            <a:off x="6022080" y="120339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4" type="body"/>
          </p:nvPr>
        </p:nvSpPr>
        <p:spPr>
          <a:xfrm>
            <a:off x="457200" y="276156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5" type="body"/>
          </p:nvPr>
        </p:nvSpPr>
        <p:spPr>
          <a:xfrm>
            <a:off x="3239640" y="276156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6" type="body"/>
          </p:nvPr>
        </p:nvSpPr>
        <p:spPr>
          <a:xfrm>
            <a:off x="6022080" y="276156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_AND_BOD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_AND_BODY_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_AND_BODY_3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TITLE_AND_BODY_4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4">
  <p:cSld name="TITLE_AND_BODY_5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5">
  <p:cSld name="TITLE_AND_BODY_6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6">
  <p:cSld name="Title and Conte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45720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7">
  <p:cSld name="TITLE_AND_BODY_7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917371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93" name="Google Shape;93;p2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8">
  <p:cSld name="TITLE_AND_BODY_8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96" name="Google Shape;96;p2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showMasterSp="0">
  <p:cSld name="Titel und Inhal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428176" y="4811070"/>
            <a:ext cx="25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9" showMasterSp="0">
  <p:cSld name="Title and Content 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24"/>
          <p:cNvGrpSpPr/>
          <p:nvPr/>
        </p:nvGrpSpPr>
        <p:grpSpPr>
          <a:xfrm>
            <a:off x="7003774" y="4927357"/>
            <a:ext cx="2140200" cy="254115"/>
            <a:chOff x="0" y="-1"/>
            <a:chExt cx="2140200" cy="338820"/>
          </a:xfrm>
        </p:grpSpPr>
        <p:sp>
          <p:nvSpPr>
            <p:cNvPr id="103" name="Google Shape;103;p24"/>
            <p:cNvSpPr/>
            <p:nvPr/>
          </p:nvSpPr>
          <p:spPr>
            <a:xfrm>
              <a:off x="0" y="-1"/>
              <a:ext cx="2140200" cy="293100"/>
            </a:xfrm>
            <a:prstGeom prst="rect">
              <a:avLst/>
            </a:prstGeom>
            <a:solidFill>
              <a:srgbClr val="CCEEF9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entury Schoolbook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104" name="Google Shape;104;p24"/>
            <p:cNvSpPr txBox="1"/>
            <p:nvPr/>
          </p:nvSpPr>
          <p:spPr>
            <a:xfrm>
              <a:off x="45720" y="31019"/>
              <a:ext cx="2048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entury Schoolbook"/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Winter Semester 2021-22</a:t>
              </a:r>
              <a:endParaRPr/>
            </a:p>
          </p:txBody>
        </p:sp>
      </p:grpSp>
      <p:sp>
        <p:nvSpPr>
          <p:cNvPr id="105" name="Google Shape;105;p24"/>
          <p:cNvSpPr txBox="1"/>
          <p:nvPr>
            <p:ph idx="12" type="sldNum"/>
          </p:nvPr>
        </p:nvSpPr>
        <p:spPr>
          <a:xfrm>
            <a:off x="8917371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106" name="Google Shape;106;p2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grpSp>
        <p:nvGrpSpPr>
          <p:cNvPr id="107" name="Google Shape;107;p24"/>
          <p:cNvGrpSpPr/>
          <p:nvPr/>
        </p:nvGrpSpPr>
        <p:grpSpPr>
          <a:xfrm>
            <a:off x="-2" y="4927358"/>
            <a:ext cx="2392200" cy="252467"/>
            <a:chOff x="-1" y="-1"/>
            <a:chExt cx="2392200" cy="336622"/>
          </a:xfrm>
        </p:grpSpPr>
        <p:sp>
          <p:nvSpPr>
            <p:cNvPr id="108" name="Google Shape;108;p24"/>
            <p:cNvSpPr/>
            <p:nvPr/>
          </p:nvSpPr>
          <p:spPr>
            <a:xfrm>
              <a:off x="-1" y="-1"/>
              <a:ext cx="2392200" cy="288900"/>
            </a:xfrm>
            <a:prstGeom prst="rect">
              <a:avLst/>
            </a:prstGeom>
            <a:solidFill>
              <a:srgbClr val="59C7EB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entury Schoolbook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109" name="Google Shape;109;p24"/>
            <p:cNvSpPr txBox="1"/>
            <p:nvPr/>
          </p:nvSpPr>
          <p:spPr>
            <a:xfrm>
              <a:off x="45719" y="28821"/>
              <a:ext cx="230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entury Schoolbook"/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Session 8, 20.12.2021</a:t>
              </a:r>
              <a:endParaRPr/>
            </a:p>
          </p:txBody>
        </p:sp>
      </p:grpSp>
      <p:pic>
        <p:nvPicPr>
          <p:cNvPr descr="Picture 10" id="110" name="Google Shape;11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79773" y="59974"/>
            <a:ext cx="1541721" cy="59316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/>
          <p:nvPr/>
        </p:nvSpPr>
        <p:spPr>
          <a:xfrm>
            <a:off x="2392326" y="4927359"/>
            <a:ext cx="4618200" cy="216600"/>
          </a:xfrm>
          <a:prstGeom prst="rect">
            <a:avLst/>
          </a:prstGeom>
          <a:solidFill>
            <a:srgbClr val="A5E0F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entury Schoolbook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Introduction to Computation for the Social Sciences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0">
  <p:cSld name="TITLE_AND_BODY_9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114" name="Google Shape;114;p2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45720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20339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74240" y="120339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idx="1" type="subTitle"/>
          </p:nvPr>
        </p:nvSpPr>
        <p:spPr>
          <a:xfrm>
            <a:off x="457200" y="205200"/>
            <a:ext cx="8229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45720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2" type="body"/>
          </p:nvPr>
        </p:nvSpPr>
        <p:spPr>
          <a:xfrm>
            <a:off x="4674240" y="120339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3" type="body"/>
          </p:nvPr>
        </p:nvSpPr>
        <p:spPr>
          <a:xfrm>
            <a:off x="45720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457200" y="120339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67424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3" type="body"/>
          </p:nvPr>
        </p:nvSpPr>
        <p:spPr>
          <a:xfrm>
            <a:off x="467424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45720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2" type="body"/>
          </p:nvPr>
        </p:nvSpPr>
        <p:spPr>
          <a:xfrm>
            <a:off x="467424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3" type="body"/>
          </p:nvPr>
        </p:nvSpPr>
        <p:spPr>
          <a:xfrm>
            <a:off x="457200" y="276156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7010280" y="4927230"/>
            <a:ext cx="2132280" cy="215190"/>
            <a:chOff x="7010280" y="6569640"/>
            <a:chExt cx="2132280" cy="286920"/>
          </a:xfrm>
        </p:grpSpPr>
        <p:sp>
          <p:nvSpPr>
            <p:cNvPr id="11" name="Google Shape;11;p1"/>
            <p:cNvSpPr/>
            <p:nvPr/>
          </p:nvSpPr>
          <p:spPr>
            <a:xfrm>
              <a:off x="7010280" y="6569640"/>
              <a:ext cx="2132280" cy="286920"/>
            </a:xfrm>
            <a:prstGeom prst="rect">
              <a:avLst/>
            </a:prstGeom>
            <a:solidFill>
              <a:srgbClr val="CC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056000" y="6599520"/>
              <a:ext cx="2040840" cy="227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000" lIns="45700" spcFirstLastPara="1" rIns="457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000" u="none" cap="none" strike="noStrike">
                  <a:solidFill>
                    <a:srgbClr val="000000"/>
                  </a:solidFill>
                </a:rPr>
                <a:t>Winter Semester 202</a:t>
              </a:r>
              <a:r>
                <a:rPr lang="en-US" sz="1000"/>
                <a:t>4</a:t>
              </a:r>
              <a:r>
                <a:rPr i="0" lang="en-US" sz="1000" u="none" cap="none" strike="noStrike">
                  <a:solidFill>
                    <a:srgbClr val="000000"/>
                  </a:solidFill>
                </a:rPr>
                <a:t>-2</a:t>
              </a:r>
              <a:r>
                <a:rPr lang="en-US" sz="1000"/>
                <a:t>5</a:t>
              </a:r>
              <a:endParaRPr i="0" sz="1000" u="none" cap="none" strike="noStrike"/>
            </a:p>
          </p:txBody>
        </p:sp>
      </p:grpSp>
      <p:grpSp>
        <p:nvGrpSpPr>
          <p:cNvPr id="13" name="Google Shape;13;p1"/>
          <p:cNvGrpSpPr/>
          <p:nvPr/>
        </p:nvGrpSpPr>
        <p:grpSpPr>
          <a:xfrm>
            <a:off x="360" y="4927230"/>
            <a:ext cx="2390760" cy="215460"/>
            <a:chOff x="360" y="6569640"/>
            <a:chExt cx="2390760" cy="287280"/>
          </a:xfrm>
        </p:grpSpPr>
        <p:sp>
          <p:nvSpPr>
            <p:cNvPr id="14" name="Google Shape;14;p1"/>
            <p:cNvSpPr/>
            <p:nvPr/>
          </p:nvSpPr>
          <p:spPr>
            <a:xfrm>
              <a:off x="360" y="6569640"/>
              <a:ext cx="2390760" cy="287280"/>
            </a:xfrm>
            <a:prstGeom prst="rect">
              <a:avLst/>
            </a:prstGeom>
            <a:solidFill>
              <a:srgbClr val="59C7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46080" y="6599880"/>
              <a:ext cx="2299320" cy="227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000" lIns="45700" spcFirstLastPara="1" rIns="457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000" u="none" cap="none" strike="noStrike">
                  <a:solidFill>
                    <a:srgbClr val="000000"/>
                  </a:solidFill>
                </a:rPr>
                <a:t>Session </a:t>
              </a:r>
              <a:r>
                <a:rPr lang="en-US" sz="1000"/>
                <a:t>12+13</a:t>
              </a:r>
              <a:r>
                <a:rPr i="0" lang="en-US" sz="1000" u="none" cap="none" strike="noStrike">
                  <a:solidFill>
                    <a:srgbClr val="000000"/>
                  </a:solidFill>
                </a:rPr>
                <a:t>, </a:t>
              </a:r>
              <a:r>
                <a:rPr lang="en-US" sz="1000"/>
                <a:t>29</a:t>
              </a:r>
              <a:r>
                <a:rPr i="0" lang="en-US" sz="1000" u="none" cap="none" strike="noStrike">
                  <a:solidFill>
                    <a:srgbClr val="000000"/>
                  </a:solidFill>
                </a:rPr>
                <a:t>.</a:t>
              </a:r>
              <a:r>
                <a:rPr lang="en-US" sz="1000"/>
                <a:t>01</a:t>
              </a:r>
              <a:r>
                <a:rPr i="0" lang="en-US" sz="1000" u="none" cap="none" strike="noStrike">
                  <a:solidFill>
                    <a:srgbClr val="000000"/>
                  </a:solidFill>
                </a:rPr>
                <a:t>.202</a:t>
              </a:r>
              <a:r>
                <a:rPr lang="en-US" sz="1000"/>
                <a:t>5</a:t>
              </a:r>
              <a:endParaRPr i="0" sz="1000" u="none" cap="none" strike="noStrike"/>
            </a:p>
          </p:txBody>
        </p:sp>
      </p:grpSp>
      <p:pic>
        <p:nvPicPr>
          <p:cNvPr descr="Picture 10" id="16" name="Google Shape;1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494030" y="75515"/>
            <a:ext cx="1540621" cy="59211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/>
          <p:nvPr/>
        </p:nvSpPr>
        <p:spPr>
          <a:xfrm>
            <a:off x="2392200" y="4927230"/>
            <a:ext cx="4616700" cy="215400"/>
          </a:xfrm>
          <a:prstGeom prst="rect">
            <a:avLst/>
          </a:prstGeom>
          <a:solidFill>
            <a:srgbClr val="A5E0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1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" name="Google Shape;19;p1"/>
          <p:cNvSpPr txBox="1"/>
          <p:nvPr>
            <p:ph idx="1" type="body"/>
          </p:nvPr>
        </p:nvSpPr>
        <p:spPr>
          <a:xfrm>
            <a:off x="45720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" name="Google Shape;20;p1"/>
          <p:cNvSpPr/>
          <p:nvPr/>
        </p:nvSpPr>
        <p:spPr>
          <a:xfrm>
            <a:off x="2437920" y="4949910"/>
            <a:ext cx="4525200" cy="1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45700" spcFirstLastPara="1" rIns="457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000" u="none" cap="none" strike="noStrike">
                <a:solidFill>
                  <a:srgbClr val="000000"/>
                </a:solidFill>
              </a:rPr>
              <a:t>Introduction to Comput</a:t>
            </a:r>
            <a:r>
              <a:rPr lang="en-US" sz="1000"/>
              <a:t>ing</a:t>
            </a:r>
            <a:r>
              <a:rPr i="0" lang="en-US" sz="1000" u="none" cap="none" strike="noStrike">
                <a:solidFill>
                  <a:srgbClr val="000000"/>
                </a:solidFill>
              </a:rPr>
              <a:t> for the Social Sciences</a:t>
            </a:r>
            <a:endParaRPr i="0" sz="1000" u="none" cap="none" strike="noStrike"/>
          </a:p>
        </p:txBody>
      </p:sp>
      <p:sp>
        <p:nvSpPr>
          <p:cNvPr id="21" name="Google Shape;21;p1"/>
          <p:cNvSpPr txBox="1"/>
          <p:nvPr/>
        </p:nvSpPr>
        <p:spPr>
          <a:xfrm>
            <a:off x="8919849" y="4919475"/>
            <a:ext cx="222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forms.gle/sJTNjHW6KLsaScHz7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hyperlink" Target="https://superuser.com/questions/584900/how-distinguish-between-multicore-and-multiprocessor-system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Relationship Id="rId4" Type="http://schemas.openxmlformats.org/officeDocument/2006/relationships/hyperlink" Target="https://www.science.org/doi/full/10.1126/science.1167742?casa_token=prlV3MziBaQAAAAA:adA3ESB1v0W9oYOSPXM1ElSucSPZYGEtYXKx5YtZWWNPeoGKXLSnHwJTZlkiBTzTtOhj2mgoOl4GtQ" TargetMode="External"/><Relationship Id="rId5" Type="http://schemas.openxmlformats.org/officeDocument/2006/relationships/hyperlink" Target="https://www.science.org/doi/full/10.1126/science.1167742?casa_token=prlV3MziBaQAAAAA:adA3ESB1v0W9oYOSPXM1ElSucSPZYGEtYXKx5YtZWWNPeoGKXLSnHwJTZlkiBTzTtOhj2mgoOl4GtQ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Relationship Id="rId4" Type="http://schemas.openxmlformats.org/officeDocument/2006/relationships/hyperlink" Target="https://www.annalsofgeophysics.eu/index.php/annals/article/view/5364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link.springer.com/content/pdf/10.1038/srep01684.pdf" TargetMode="External"/><Relationship Id="rId4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ourworldindata.org/technological-change#advances-in-computational-technology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pdodds.w3.uvm.edu/files/papers/others/everything/beep2010a.pdf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www.pnas.org/doi/abs/10.1073/pnas.1717781115" TargetMode="External"/><Relationship Id="rId4" Type="http://schemas.openxmlformats.org/officeDocument/2006/relationships/image" Target="../media/image4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twitter.com/mszll/status/1332245497617190913" TargetMode="External"/><Relationship Id="rId4" Type="http://schemas.openxmlformats.org/officeDocument/2006/relationships/image" Target="../media/image4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hyperlink" Target="https://ojs.aaai.org/index.php/ICWSM/article/view/14550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9.png"/><Relationship Id="rId4" Type="http://schemas.openxmlformats.org/officeDocument/2006/relationships/hyperlink" Target="https://arxiv.org/abs/2107.13236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www.pnas.org/doi/10.1073/pnas.1218772110" TargetMode="External"/><Relationship Id="rId4" Type="http://schemas.openxmlformats.org/officeDocument/2006/relationships/hyperlink" Target="https://epjdatascience.springeropen.com/articles/10.1140/epjds/s13688-018-0130-3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2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Relationship Id="rId5" Type="http://schemas.openxmlformats.org/officeDocument/2006/relationships/hyperlink" Target="https://www.uzh.ch/cmsssl/suz/dam/jcr:00000000-68cb-72db-ffff-ffffff8071db/04.02%7B_%7Dschelling%7B_%7D71.pdf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hyperlink" Target="https://academic.oup.com/cid/article/75/12/2097/6577094?guestAccessKey=dfa43692-4d5b-4109-9113-3d02f600b324&amp;login=true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forms.gle/sJTNjHW6KLsaScHz7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/>
          <p:nvPr/>
        </p:nvSpPr>
        <p:spPr>
          <a:xfrm>
            <a:off x="8982000" y="4970160"/>
            <a:ext cx="1605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6"/>
          <p:cNvSpPr/>
          <p:nvPr/>
        </p:nvSpPr>
        <p:spPr>
          <a:xfrm>
            <a:off x="805675" y="1265500"/>
            <a:ext cx="7422600" cy="1819200"/>
          </a:xfrm>
          <a:prstGeom prst="roundRect">
            <a:avLst>
              <a:gd fmla="val 16667" name="adj"/>
            </a:avLst>
          </a:prstGeom>
          <a:solidFill>
            <a:srgbClr val="A5E0F3"/>
          </a:solidFill>
          <a:ln>
            <a:noFill/>
          </a:ln>
          <a:effectLst>
            <a:outerShdw blurRad="38100" rotWithShape="0" dir="5400000" dist="23040">
              <a:srgbClr val="00000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6"/>
          <p:cNvSpPr/>
          <p:nvPr/>
        </p:nvSpPr>
        <p:spPr>
          <a:xfrm>
            <a:off x="402840" y="1354860"/>
            <a:ext cx="82281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45700" spcFirstLastPara="1" rIns="457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000" u="none" cap="none" strike="noStrike">
                <a:solidFill>
                  <a:srgbClr val="000000"/>
                </a:solidFill>
              </a:rPr>
              <a:t>Introduction to Comput</a:t>
            </a:r>
            <a:r>
              <a:rPr lang="en-US" sz="3000"/>
              <a:t>ing</a:t>
            </a:r>
            <a:endParaRPr sz="3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000" u="none" cap="none" strike="noStrike">
                <a:solidFill>
                  <a:srgbClr val="000000"/>
                </a:solidFill>
              </a:rPr>
              <a:t>for the Social Sciences</a:t>
            </a:r>
            <a:endParaRPr i="0" sz="3000" u="none" cap="none" strike="noStrike"/>
          </a:p>
        </p:txBody>
      </p:sp>
      <p:sp>
        <p:nvSpPr>
          <p:cNvPr id="122" name="Google Shape;122;p26"/>
          <p:cNvSpPr/>
          <p:nvPr/>
        </p:nvSpPr>
        <p:spPr>
          <a:xfrm>
            <a:off x="448560" y="2228400"/>
            <a:ext cx="81366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45700" spcFirstLastPara="1" rIns="457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Session </a:t>
            </a:r>
            <a:r>
              <a:rPr lang="en-US" sz="2400"/>
              <a:t>12+13 </a:t>
            </a:r>
            <a:r>
              <a:rPr i="0" lang="en-US" sz="2400" u="none" cap="none" strike="noStrike">
                <a:solidFill>
                  <a:srgbClr val="000000"/>
                </a:solidFill>
              </a:rPr>
              <a:t>- </a:t>
            </a:r>
            <a:r>
              <a:rPr lang="en-US" sz="2400"/>
              <a:t>Parallel Programming</a:t>
            </a:r>
            <a:br>
              <a:rPr lang="en-US" sz="2400"/>
            </a:br>
            <a:r>
              <a:rPr lang="en-US" sz="2400"/>
              <a:t>and Social Science Applications</a:t>
            </a:r>
            <a:endParaRPr i="0" sz="2400" u="none" cap="none" strike="noStrike"/>
          </a:p>
        </p:txBody>
      </p:sp>
      <p:sp>
        <p:nvSpPr>
          <p:cNvPr id="123" name="Google Shape;123;p26"/>
          <p:cNvSpPr/>
          <p:nvPr/>
        </p:nvSpPr>
        <p:spPr>
          <a:xfrm>
            <a:off x="448560" y="2984860"/>
            <a:ext cx="81366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45700" spcFirstLastPara="1" rIns="457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000" u="none" cap="none" strike="noStrike">
                <a:solidFill>
                  <a:srgbClr val="000000"/>
                </a:solidFill>
              </a:rPr>
              <a:t>David Garcia</a:t>
            </a:r>
            <a:endParaRPr i="0" sz="3000" u="none" cap="none" strike="noStrike"/>
          </a:p>
        </p:txBody>
      </p:sp>
      <p:sp>
        <p:nvSpPr>
          <p:cNvPr id="124" name="Google Shape;124;p26"/>
          <p:cNvSpPr/>
          <p:nvPr/>
        </p:nvSpPr>
        <p:spPr>
          <a:xfrm>
            <a:off x="448560" y="3561900"/>
            <a:ext cx="81366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45700" spcFirstLastPara="1" rIns="457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500" u="none" cap="none" strike="noStrike">
                <a:solidFill>
                  <a:srgbClr val="000000"/>
                </a:solidFill>
              </a:rPr>
              <a:t>Winter Semester 202</a:t>
            </a:r>
            <a:r>
              <a:rPr lang="en-US" sz="2500"/>
              <a:t>4</a:t>
            </a:r>
            <a:r>
              <a:rPr i="0" lang="en-US" sz="2500" u="none" cap="none" strike="noStrike">
                <a:solidFill>
                  <a:srgbClr val="000000"/>
                </a:solidFill>
              </a:rPr>
              <a:t>-2</a:t>
            </a:r>
            <a:r>
              <a:rPr lang="en-US" sz="2500"/>
              <a:t>5</a:t>
            </a:r>
            <a:endParaRPr i="0" sz="2500" u="none" cap="none" strike="noStrike"/>
          </a:p>
        </p:txBody>
      </p:sp>
      <p:sp>
        <p:nvSpPr>
          <p:cNvPr id="125" name="Google Shape;125;p26"/>
          <p:cNvSpPr/>
          <p:nvPr/>
        </p:nvSpPr>
        <p:spPr>
          <a:xfrm>
            <a:off x="7145645" y="4462475"/>
            <a:ext cx="1485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45700" spcFirstLastPara="1" rIns="457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29</a:t>
            </a:r>
            <a:r>
              <a:rPr i="0" lang="en-US" sz="2000" u="none" cap="none" strike="noStrike">
                <a:solidFill>
                  <a:srgbClr val="000000"/>
                </a:solidFill>
              </a:rPr>
              <a:t>.</a:t>
            </a:r>
            <a:r>
              <a:rPr lang="en-US" sz="2000"/>
              <a:t>01</a:t>
            </a:r>
            <a:r>
              <a:rPr i="0" lang="en-US" sz="2000" u="none" cap="none" strike="noStrike">
                <a:solidFill>
                  <a:srgbClr val="000000"/>
                </a:solidFill>
              </a:rPr>
              <a:t>.202</a:t>
            </a:r>
            <a:r>
              <a:rPr lang="en-US" sz="2000"/>
              <a:t>5</a:t>
            </a:r>
            <a:endParaRPr i="0" sz="20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/>
          <p:nvPr/>
        </p:nvSpPr>
        <p:spPr>
          <a:xfrm>
            <a:off x="0" y="236775"/>
            <a:ext cx="32076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49" name="Google Shape;249;p35"/>
          <p:cNvSpPr txBox="1"/>
          <p:nvPr>
            <p:ph idx="4294967295" type="title"/>
          </p:nvPr>
        </p:nvSpPr>
        <p:spPr>
          <a:xfrm>
            <a:off x="272145" y="236775"/>
            <a:ext cx="2935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Concurrent vs Parallel</a:t>
            </a:r>
            <a:endParaRPr/>
          </a:p>
        </p:txBody>
      </p:sp>
      <p:sp>
        <p:nvSpPr>
          <p:cNvPr id="250" name="Google Shape;250;p35"/>
          <p:cNvSpPr txBox="1"/>
          <p:nvPr/>
        </p:nvSpPr>
        <p:spPr>
          <a:xfrm>
            <a:off x="5981572" y="6167230"/>
            <a:ext cx="277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1" name="Google Shape;251;p35"/>
          <p:cNvSpPr txBox="1"/>
          <p:nvPr/>
        </p:nvSpPr>
        <p:spPr>
          <a:xfrm>
            <a:off x="367375" y="979650"/>
            <a:ext cx="86163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Concurrency</a:t>
            </a:r>
            <a:endParaRPr b="1"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Concurrency means executing multiple tasks at the same time but not necessarily simultaneously.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Concurrency means that an application is making progress on more than one task at the same time (concurrently). It does not completely finish one task before it begins the next.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Tasks on same CPU, order not completely fixed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800"/>
              <a:t>Parallelism</a:t>
            </a:r>
            <a:endParaRPr b="1"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Parallelism means that </a:t>
            </a:r>
            <a:r>
              <a:rPr b="1" lang="en-US" sz="1800"/>
              <a:t>an application splits its tasks up into smaller subtasks which can be processed in parallel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Tasks on different CPUs, tasks are at certain times executed in parallel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/>
          <p:nvPr/>
        </p:nvSpPr>
        <p:spPr>
          <a:xfrm>
            <a:off x="0" y="236775"/>
            <a:ext cx="47172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57" name="Google Shape;257;p36"/>
          <p:cNvSpPr txBox="1"/>
          <p:nvPr>
            <p:ph idx="4294967295" type="title"/>
          </p:nvPr>
        </p:nvSpPr>
        <p:spPr>
          <a:xfrm>
            <a:off x="272147" y="236775"/>
            <a:ext cx="44451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Concurrency costs and advantages</a:t>
            </a:r>
            <a:endParaRPr/>
          </a:p>
        </p:txBody>
      </p:sp>
      <p:sp>
        <p:nvSpPr>
          <p:cNvPr id="258" name="Google Shape;258;p36"/>
          <p:cNvSpPr txBox="1"/>
          <p:nvPr/>
        </p:nvSpPr>
        <p:spPr>
          <a:xfrm>
            <a:off x="5981572" y="6167230"/>
            <a:ext cx="277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cxnSp>
        <p:nvCxnSpPr>
          <p:cNvPr id="259" name="Google Shape;259;p36"/>
          <p:cNvCxnSpPr/>
          <p:nvPr/>
        </p:nvCxnSpPr>
        <p:spPr>
          <a:xfrm>
            <a:off x="263850" y="1493250"/>
            <a:ext cx="861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36"/>
          <p:cNvSpPr txBox="1"/>
          <p:nvPr/>
        </p:nvSpPr>
        <p:spPr>
          <a:xfrm>
            <a:off x="272150" y="1168588"/>
            <a:ext cx="96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CPU 1</a:t>
            </a:r>
            <a:endParaRPr sz="1800"/>
          </a:p>
        </p:txBody>
      </p:sp>
      <p:sp>
        <p:nvSpPr>
          <p:cNvPr id="261" name="Google Shape;261;p36"/>
          <p:cNvSpPr/>
          <p:nvPr/>
        </p:nvSpPr>
        <p:spPr>
          <a:xfrm>
            <a:off x="1237550" y="1339350"/>
            <a:ext cx="2246400" cy="307800"/>
          </a:xfrm>
          <a:prstGeom prst="rect">
            <a:avLst/>
          </a:prstGeom>
          <a:solidFill>
            <a:srgbClr val="CCEEF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task 1</a:t>
            </a:r>
            <a:endParaRPr sz="1800"/>
          </a:p>
        </p:txBody>
      </p:sp>
      <p:sp>
        <p:nvSpPr>
          <p:cNvPr id="262" name="Google Shape;262;p36"/>
          <p:cNvSpPr/>
          <p:nvPr/>
        </p:nvSpPr>
        <p:spPr>
          <a:xfrm>
            <a:off x="3552325" y="1339350"/>
            <a:ext cx="1096500" cy="307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task 2</a:t>
            </a:r>
            <a:endParaRPr sz="1800"/>
          </a:p>
        </p:txBody>
      </p:sp>
      <p:sp>
        <p:nvSpPr>
          <p:cNvPr id="263" name="Google Shape;263;p36"/>
          <p:cNvSpPr/>
          <p:nvPr/>
        </p:nvSpPr>
        <p:spPr>
          <a:xfrm>
            <a:off x="5867100" y="1339350"/>
            <a:ext cx="2246400" cy="307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task 3</a:t>
            </a:r>
            <a:endParaRPr sz="1800"/>
          </a:p>
        </p:txBody>
      </p:sp>
      <p:sp>
        <p:nvSpPr>
          <p:cNvPr id="264" name="Google Shape;264;p36"/>
          <p:cNvSpPr/>
          <p:nvPr/>
        </p:nvSpPr>
        <p:spPr>
          <a:xfrm>
            <a:off x="3273925" y="1231800"/>
            <a:ext cx="556800" cy="522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6"/>
          <p:cNvSpPr txBox="1"/>
          <p:nvPr/>
        </p:nvSpPr>
        <p:spPr>
          <a:xfrm>
            <a:off x="579350" y="1924775"/>
            <a:ext cx="8238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Switching between tasks takes computing time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e.g. loading data or instructions into memory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This is handled by the operating system, using that compute time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Concurrency can save time when using resources that are slower than the CPU. The CPU can change to a process when a slow task starts. 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For example: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access to files in the hard drive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access to information over a network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access to data from a </a:t>
            </a:r>
            <a:r>
              <a:rPr lang="en-US" sz="1800"/>
              <a:t>peripheral</a:t>
            </a:r>
            <a:r>
              <a:rPr lang="en-US" sz="1800"/>
              <a:t> device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user input</a:t>
            </a:r>
            <a:endParaRPr sz="1800"/>
          </a:p>
        </p:txBody>
      </p:sp>
      <p:sp>
        <p:nvSpPr>
          <p:cNvPr id="266" name="Google Shape;266;p36"/>
          <p:cNvSpPr/>
          <p:nvPr/>
        </p:nvSpPr>
        <p:spPr>
          <a:xfrm>
            <a:off x="4717200" y="1339350"/>
            <a:ext cx="1096500" cy="307800"/>
          </a:xfrm>
          <a:prstGeom prst="rect">
            <a:avLst/>
          </a:prstGeom>
          <a:solidFill>
            <a:srgbClr val="CCEEF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task 1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/>
          <p:nvPr/>
        </p:nvSpPr>
        <p:spPr>
          <a:xfrm>
            <a:off x="0" y="236775"/>
            <a:ext cx="3443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72" name="Google Shape;272;p37"/>
          <p:cNvSpPr txBox="1"/>
          <p:nvPr/>
        </p:nvSpPr>
        <p:spPr>
          <a:xfrm>
            <a:off x="372292" y="772117"/>
            <a:ext cx="83994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Char char="•"/>
            </a:pPr>
            <a:r>
              <a:rPr i="0" lang="en-US" sz="2000" u="none" cap="none" strike="noStrike">
                <a:solidFill>
                  <a:srgbClr val="888888"/>
                </a:solidFill>
              </a:rPr>
              <a:t>Parallelization</a:t>
            </a:r>
            <a:endParaRPr>
              <a:solidFill>
                <a:srgbClr val="888888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i="0" lang="en-US" sz="2000" u="none" cap="none" strike="noStrike">
                <a:solidFill>
                  <a:srgbClr val="000000"/>
                </a:solidFill>
              </a:rPr>
              <a:t>Hardware Parallelization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Char char="•"/>
            </a:pPr>
            <a:r>
              <a:rPr i="0" lang="en-US" sz="2000" u="none" cap="none" strike="noStrike">
                <a:solidFill>
                  <a:srgbClr val="888888"/>
                </a:solidFill>
              </a:rPr>
              <a:t>Software Parallelization</a:t>
            </a:r>
            <a:endParaRPr sz="2000">
              <a:solidFill>
                <a:srgbClr val="888888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Char char="•"/>
            </a:pPr>
            <a:r>
              <a:rPr i="0" lang="en-US" sz="2000" u="none" cap="none" strike="noStrike">
                <a:solidFill>
                  <a:srgbClr val="888888"/>
                </a:solidFill>
              </a:rPr>
              <a:t>Limitations of Parallelization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273" name="Google Shape;273;p37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Hardware Parallelization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/>
          <p:nvPr/>
        </p:nvSpPr>
        <p:spPr>
          <a:xfrm>
            <a:off x="0" y="236775"/>
            <a:ext cx="37155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79" name="Google Shape;279;p38"/>
          <p:cNvSpPr txBox="1"/>
          <p:nvPr>
            <p:ph idx="4294967295" type="title"/>
          </p:nvPr>
        </p:nvSpPr>
        <p:spPr>
          <a:xfrm>
            <a:off x="272145" y="236775"/>
            <a:ext cx="34434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Instruction-level parallelism</a:t>
            </a:r>
            <a:endParaRPr/>
          </a:p>
        </p:txBody>
      </p:sp>
      <p:sp>
        <p:nvSpPr>
          <p:cNvPr id="280" name="Google Shape;280;p38"/>
          <p:cNvSpPr txBox="1"/>
          <p:nvPr/>
        </p:nvSpPr>
        <p:spPr>
          <a:xfrm>
            <a:off x="611678" y="1653087"/>
            <a:ext cx="87270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CPU architectures have instructions that are divided into microinstructions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Each microinstruction takes a hardware clock cycle.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The example is an architecture with five microinstructions</a:t>
            </a:r>
            <a:endParaRPr sz="1800"/>
          </a:p>
        </p:txBody>
      </p:sp>
      <p:sp>
        <p:nvSpPr>
          <p:cNvPr id="281" name="Google Shape;281;p38"/>
          <p:cNvSpPr/>
          <p:nvPr/>
        </p:nvSpPr>
        <p:spPr>
          <a:xfrm>
            <a:off x="27455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IF</a:t>
            </a:r>
            <a:endParaRPr b="1" sz="1800"/>
          </a:p>
        </p:txBody>
      </p:sp>
      <p:sp>
        <p:nvSpPr>
          <p:cNvPr id="282" name="Google Shape;282;p38"/>
          <p:cNvSpPr/>
          <p:nvPr/>
        </p:nvSpPr>
        <p:spPr>
          <a:xfrm>
            <a:off x="33794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ID</a:t>
            </a:r>
            <a:endParaRPr b="1" sz="1800"/>
          </a:p>
        </p:txBody>
      </p:sp>
      <p:sp>
        <p:nvSpPr>
          <p:cNvPr id="283" name="Google Shape;283;p38"/>
          <p:cNvSpPr/>
          <p:nvPr/>
        </p:nvSpPr>
        <p:spPr>
          <a:xfrm>
            <a:off x="40133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EX</a:t>
            </a:r>
            <a:endParaRPr b="1" sz="1800"/>
          </a:p>
        </p:txBody>
      </p:sp>
      <p:sp>
        <p:nvSpPr>
          <p:cNvPr id="284" name="Google Shape;284;p38"/>
          <p:cNvSpPr/>
          <p:nvPr/>
        </p:nvSpPr>
        <p:spPr>
          <a:xfrm>
            <a:off x="46472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MEM</a:t>
            </a:r>
            <a:endParaRPr b="1" sz="1500"/>
          </a:p>
        </p:txBody>
      </p:sp>
      <p:sp>
        <p:nvSpPr>
          <p:cNvPr id="285" name="Google Shape;285;p38"/>
          <p:cNvSpPr/>
          <p:nvPr/>
        </p:nvSpPr>
        <p:spPr>
          <a:xfrm>
            <a:off x="52811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WB</a:t>
            </a:r>
            <a:endParaRPr b="1"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/>
          <p:nvPr/>
        </p:nvSpPr>
        <p:spPr>
          <a:xfrm>
            <a:off x="0" y="236775"/>
            <a:ext cx="37155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91" name="Google Shape;291;p39"/>
          <p:cNvSpPr txBox="1"/>
          <p:nvPr>
            <p:ph idx="4294967295" type="title"/>
          </p:nvPr>
        </p:nvSpPr>
        <p:spPr>
          <a:xfrm>
            <a:off x="272145" y="236775"/>
            <a:ext cx="34434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Instruction-level parallelism</a:t>
            </a:r>
            <a:endParaRPr/>
          </a:p>
        </p:txBody>
      </p:sp>
      <p:sp>
        <p:nvSpPr>
          <p:cNvPr id="292" name="Google Shape;292;p39"/>
          <p:cNvSpPr txBox="1"/>
          <p:nvPr/>
        </p:nvSpPr>
        <p:spPr>
          <a:xfrm>
            <a:off x="611678" y="1653087"/>
            <a:ext cx="87270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CPU architectures have instructions that are divided into microinstructions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Each microinstruction takes a hardware clock cycle.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example is an architecture with five microinstructions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/>
              <a:t>IF:</a:t>
            </a:r>
            <a:r>
              <a:rPr lang="en-US" sz="1800"/>
              <a:t> instruction fetch - </a:t>
            </a:r>
            <a:r>
              <a:rPr i="1" lang="en-US" sz="1800"/>
              <a:t>get next instruction code  </a:t>
            </a:r>
            <a:endParaRPr sz="1800"/>
          </a:p>
        </p:txBody>
      </p:sp>
      <p:sp>
        <p:nvSpPr>
          <p:cNvPr id="293" name="Google Shape;293;p39"/>
          <p:cNvSpPr/>
          <p:nvPr/>
        </p:nvSpPr>
        <p:spPr>
          <a:xfrm>
            <a:off x="27455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IF</a:t>
            </a:r>
            <a:endParaRPr b="1" sz="1800"/>
          </a:p>
        </p:txBody>
      </p:sp>
      <p:sp>
        <p:nvSpPr>
          <p:cNvPr id="294" name="Google Shape;294;p39"/>
          <p:cNvSpPr/>
          <p:nvPr/>
        </p:nvSpPr>
        <p:spPr>
          <a:xfrm>
            <a:off x="33794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ID</a:t>
            </a:r>
            <a:endParaRPr b="1" sz="1800"/>
          </a:p>
        </p:txBody>
      </p:sp>
      <p:sp>
        <p:nvSpPr>
          <p:cNvPr id="295" name="Google Shape;295;p39"/>
          <p:cNvSpPr/>
          <p:nvPr/>
        </p:nvSpPr>
        <p:spPr>
          <a:xfrm>
            <a:off x="40133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EX</a:t>
            </a:r>
            <a:endParaRPr b="1" sz="1800"/>
          </a:p>
        </p:txBody>
      </p:sp>
      <p:sp>
        <p:nvSpPr>
          <p:cNvPr id="296" name="Google Shape;296;p39"/>
          <p:cNvSpPr/>
          <p:nvPr/>
        </p:nvSpPr>
        <p:spPr>
          <a:xfrm>
            <a:off x="46472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MEM</a:t>
            </a:r>
            <a:endParaRPr b="1" sz="1500"/>
          </a:p>
        </p:txBody>
      </p:sp>
      <p:sp>
        <p:nvSpPr>
          <p:cNvPr id="297" name="Google Shape;297;p39"/>
          <p:cNvSpPr/>
          <p:nvPr/>
        </p:nvSpPr>
        <p:spPr>
          <a:xfrm>
            <a:off x="52811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WB</a:t>
            </a:r>
            <a:endParaRPr b="1"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/>
          <p:nvPr/>
        </p:nvSpPr>
        <p:spPr>
          <a:xfrm>
            <a:off x="0" y="236775"/>
            <a:ext cx="37155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03" name="Google Shape;303;p40"/>
          <p:cNvSpPr txBox="1"/>
          <p:nvPr>
            <p:ph idx="4294967295" type="title"/>
          </p:nvPr>
        </p:nvSpPr>
        <p:spPr>
          <a:xfrm>
            <a:off x="272145" y="236775"/>
            <a:ext cx="34434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Instruction-level parallelism</a:t>
            </a:r>
            <a:endParaRPr/>
          </a:p>
        </p:txBody>
      </p:sp>
      <p:sp>
        <p:nvSpPr>
          <p:cNvPr id="304" name="Google Shape;304;p40"/>
          <p:cNvSpPr txBox="1"/>
          <p:nvPr/>
        </p:nvSpPr>
        <p:spPr>
          <a:xfrm>
            <a:off x="611678" y="1653087"/>
            <a:ext cx="87270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CPU architectures have instructions that are divided into microinstructions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Each microinstruction takes a hardware clock cycle.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example is an architecture with five microinstructions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/>
              <a:t>IF:</a:t>
            </a:r>
            <a:r>
              <a:rPr lang="en-US" sz="1800"/>
              <a:t> instruction fetch - </a:t>
            </a:r>
            <a:r>
              <a:rPr i="1" lang="en-US" sz="1800"/>
              <a:t>get next instruction code  </a:t>
            </a:r>
            <a:endParaRPr i="1"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/>
              <a:t>ID:</a:t>
            </a:r>
            <a:r>
              <a:rPr lang="en-US" sz="1800"/>
              <a:t> instruction decode - </a:t>
            </a:r>
            <a:r>
              <a:rPr i="1" lang="en-US" sz="1800"/>
              <a:t>convert code into hardware activation flags</a:t>
            </a:r>
            <a:endParaRPr sz="1800"/>
          </a:p>
        </p:txBody>
      </p:sp>
      <p:sp>
        <p:nvSpPr>
          <p:cNvPr id="305" name="Google Shape;305;p40"/>
          <p:cNvSpPr/>
          <p:nvPr/>
        </p:nvSpPr>
        <p:spPr>
          <a:xfrm>
            <a:off x="27455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IF</a:t>
            </a:r>
            <a:endParaRPr b="1" sz="1800"/>
          </a:p>
        </p:txBody>
      </p:sp>
      <p:sp>
        <p:nvSpPr>
          <p:cNvPr id="306" name="Google Shape;306;p40"/>
          <p:cNvSpPr/>
          <p:nvPr/>
        </p:nvSpPr>
        <p:spPr>
          <a:xfrm>
            <a:off x="33794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ID</a:t>
            </a:r>
            <a:endParaRPr b="1" sz="1800"/>
          </a:p>
        </p:txBody>
      </p:sp>
      <p:sp>
        <p:nvSpPr>
          <p:cNvPr id="307" name="Google Shape;307;p40"/>
          <p:cNvSpPr/>
          <p:nvPr/>
        </p:nvSpPr>
        <p:spPr>
          <a:xfrm>
            <a:off x="40133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EX</a:t>
            </a:r>
            <a:endParaRPr b="1" sz="1800"/>
          </a:p>
        </p:txBody>
      </p:sp>
      <p:sp>
        <p:nvSpPr>
          <p:cNvPr id="308" name="Google Shape;308;p40"/>
          <p:cNvSpPr/>
          <p:nvPr/>
        </p:nvSpPr>
        <p:spPr>
          <a:xfrm>
            <a:off x="46472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MEM</a:t>
            </a:r>
            <a:endParaRPr b="1" sz="1500"/>
          </a:p>
        </p:txBody>
      </p:sp>
      <p:sp>
        <p:nvSpPr>
          <p:cNvPr id="309" name="Google Shape;309;p40"/>
          <p:cNvSpPr/>
          <p:nvPr/>
        </p:nvSpPr>
        <p:spPr>
          <a:xfrm>
            <a:off x="52811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WB</a:t>
            </a:r>
            <a:endParaRPr b="1"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/>
          <p:nvPr/>
        </p:nvSpPr>
        <p:spPr>
          <a:xfrm>
            <a:off x="0" y="236775"/>
            <a:ext cx="37155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15" name="Google Shape;315;p41"/>
          <p:cNvSpPr txBox="1"/>
          <p:nvPr>
            <p:ph idx="4294967295" type="title"/>
          </p:nvPr>
        </p:nvSpPr>
        <p:spPr>
          <a:xfrm>
            <a:off x="272145" y="236775"/>
            <a:ext cx="34434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Instruction-level parallelism</a:t>
            </a:r>
            <a:endParaRPr/>
          </a:p>
        </p:txBody>
      </p:sp>
      <p:sp>
        <p:nvSpPr>
          <p:cNvPr id="316" name="Google Shape;316;p41"/>
          <p:cNvSpPr txBox="1"/>
          <p:nvPr/>
        </p:nvSpPr>
        <p:spPr>
          <a:xfrm>
            <a:off x="611678" y="1653087"/>
            <a:ext cx="87270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CPU architectures have instructions that are divided into microinstructions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Each microinstruction takes a hardware clock cycle.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example is an architecture with five microinstructions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/>
              <a:t>IF:</a:t>
            </a:r>
            <a:r>
              <a:rPr lang="en-US" sz="1800"/>
              <a:t> instruction fetch - </a:t>
            </a:r>
            <a:r>
              <a:rPr i="1" lang="en-US" sz="1800"/>
              <a:t>get next instruction code  </a:t>
            </a:r>
            <a:endParaRPr i="1"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/>
              <a:t>ID:</a:t>
            </a:r>
            <a:r>
              <a:rPr lang="en-US" sz="1800"/>
              <a:t> instruction decode - </a:t>
            </a:r>
            <a:r>
              <a:rPr i="1" lang="en-US" sz="1800"/>
              <a:t>convert code into hardware activation flags</a:t>
            </a:r>
            <a:endParaRPr i="1"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/>
              <a:t>EX:</a:t>
            </a:r>
            <a:r>
              <a:rPr lang="en-US" sz="1800"/>
              <a:t> execute - </a:t>
            </a:r>
            <a:r>
              <a:rPr i="1" lang="en-US" sz="1800"/>
              <a:t>perform calculation based on registry information</a:t>
            </a:r>
            <a:endParaRPr sz="1800"/>
          </a:p>
        </p:txBody>
      </p:sp>
      <p:sp>
        <p:nvSpPr>
          <p:cNvPr id="317" name="Google Shape;317;p41"/>
          <p:cNvSpPr/>
          <p:nvPr/>
        </p:nvSpPr>
        <p:spPr>
          <a:xfrm>
            <a:off x="27455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IF</a:t>
            </a:r>
            <a:endParaRPr b="1" sz="1800"/>
          </a:p>
        </p:txBody>
      </p:sp>
      <p:sp>
        <p:nvSpPr>
          <p:cNvPr id="318" name="Google Shape;318;p41"/>
          <p:cNvSpPr/>
          <p:nvPr/>
        </p:nvSpPr>
        <p:spPr>
          <a:xfrm>
            <a:off x="33794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ID</a:t>
            </a:r>
            <a:endParaRPr b="1" sz="1800"/>
          </a:p>
        </p:txBody>
      </p:sp>
      <p:sp>
        <p:nvSpPr>
          <p:cNvPr id="319" name="Google Shape;319;p41"/>
          <p:cNvSpPr/>
          <p:nvPr/>
        </p:nvSpPr>
        <p:spPr>
          <a:xfrm>
            <a:off x="40133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EX</a:t>
            </a:r>
            <a:endParaRPr b="1" sz="1800"/>
          </a:p>
        </p:txBody>
      </p:sp>
      <p:sp>
        <p:nvSpPr>
          <p:cNvPr id="320" name="Google Shape;320;p41"/>
          <p:cNvSpPr/>
          <p:nvPr/>
        </p:nvSpPr>
        <p:spPr>
          <a:xfrm>
            <a:off x="46472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MEM</a:t>
            </a:r>
            <a:endParaRPr b="1" sz="1500"/>
          </a:p>
        </p:txBody>
      </p:sp>
      <p:sp>
        <p:nvSpPr>
          <p:cNvPr id="321" name="Google Shape;321;p41"/>
          <p:cNvSpPr/>
          <p:nvPr/>
        </p:nvSpPr>
        <p:spPr>
          <a:xfrm>
            <a:off x="52811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WB</a:t>
            </a:r>
            <a:endParaRPr b="1"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/>
          <p:nvPr/>
        </p:nvSpPr>
        <p:spPr>
          <a:xfrm>
            <a:off x="0" y="236775"/>
            <a:ext cx="37155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27" name="Google Shape;327;p42"/>
          <p:cNvSpPr txBox="1"/>
          <p:nvPr>
            <p:ph idx="4294967295" type="title"/>
          </p:nvPr>
        </p:nvSpPr>
        <p:spPr>
          <a:xfrm>
            <a:off x="272145" y="236775"/>
            <a:ext cx="34434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Instruction-level parallelism</a:t>
            </a:r>
            <a:endParaRPr/>
          </a:p>
        </p:txBody>
      </p:sp>
      <p:sp>
        <p:nvSpPr>
          <p:cNvPr id="328" name="Google Shape;328;p42"/>
          <p:cNvSpPr txBox="1"/>
          <p:nvPr/>
        </p:nvSpPr>
        <p:spPr>
          <a:xfrm>
            <a:off x="611678" y="1653087"/>
            <a:ext cx="8727000" cy="22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CPU architectures have instructions that are divided into microinstructions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Each microinstruction takes a hardware clock cycle.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example is an architecture with five microinstructions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/>
              <a:t>IF:</a:t>
            </a:r>
            <a:r>
              <a:rPr lang="en-US" sz="1800"/>
              <a:t> instruction fetch - </a:t>
            </a:r>
            <a:r>
              <a:rPr i="1" lang="en-US" sz="1800"/>
              <a:t>get next instruction code  </a:t>
            </a:r>
            <a:endParaRPr i="1"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/>
              <a:t>ID:</a:t>
            </a:r>
            <a:r>
              <a:rPr lang="en-US" sz="1800"/>
              <a:t> instruction decode - </a:t>
            </a:r>
            <a:r>
              <a:rPr i="1" lang="en-US" sz="1800"/>
              <a:t>convert code into hardware activation flags</a:t>
            </a:r>
            <a:endParaRPr i="1"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/>
              <a:t>EX:</a:t>
            </a:r>
            <a:r>
              <a:rPr lang="en-US" sz="1800"/>
              <a:t> execute - </a:t>
            </a:r>
            <a:r>
              <a:rPr i="1" lang="en-US" sz="1800"/>
              <a:t>perform calculation based on registry information</a:t>
            </a:r>
            <a:endParaRPr i="1"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/>
              <a:t>MEM:</a:t>
            </a:r>
            <a:r>
              <a:rPr lang="en-US" sz="1800"/>
              <a:t> memory access - </a:t>
            </a:r>
            <a:r>
              <a:rPr i="1" lang="en-US" sz="1800"/>
              <a:t>write results to main memory if necessary</a:t>
            </a:r>
            <a:endParaRPr sz="1800"/>
          </a:p>
        </p:txBody>
      </p:sp>
      <p:sp>
        <p:nvSpPr>
          <p:cNvPr id="329" name="Google Shape;329;p42"/>
          <p:cNvSpPr/>
          <p:nvPr/>
        </p:nvSpPr>
        <p:spPr>
          <a:xfrm>
            <a:off x="27455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IF</a:t>
            </a:r>
            <a:endParaRPr b="1" sz="1800"/>
          </a:p>
        </p:txBody>
      </p:sp>
      <p:sp>
        <p:nvSpPr>
          <p:cNvPr id="330" name="Google Shape;330;p42"/>
          <p:cNvSpPr/>
          <p:nvPr/>
        </p:nvSpPr>
        <p:spPr>
          <a:xfrm>
            <a:off x="33794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ID</a:t>
            </a:r>
            <a:endParaRPr b="1" sz="1800"/>
          </a:p>
        </p:txBody>
      </p:sp>
      <p:sp>
        <p:nvSpPr>
          <p:cNvPr id="331" name="Google Shape;331;p42"/>
          <p:cNvSpPr/>
          <p:nvPr/>
        </p:nvSpPr>
        <p:spPr>
          <a:xfrm>
            <a:off x="40133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EX</a:t>
            </a:r>
            <a:endParaRPr b="1" sz="1800"/>
          </a:p>
        </p:txBody>
      </p:sp>
      <p:sp>
        <p:nvSpPr>
          <p:cNvPr id="332" name="Google Shape;332;p42"/>
          <p:cNvSpPr/>
          <p:nvPr/>
        </p:nvSpPr>
        <p:spPr>
          <a:xfrm>
            <a:off x="46472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MEM</a:t>
            </a:r>
            <a:endParaRPr b="1" sz="1500"/>
          </a:p>
        </p:txBody>
      </p:sp>
      <p:sp>
        <p:nvSpPr>
          <p:cNvPr id="333" name="Google Shape;333;p42"/>
          <p:cNvSpPr/>
          <p:nvPr/>
        </p:nvSpPr>
        <p:spPr>
          <a:xfrm>
            <a:off x="52811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WB</a:t>
            </a:r>
            <a:endParaRPr b="1"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"/>
          <p:cNvSpPr/>
          <p:nvPr/>
        </p:nvSpPr>
        <p:spPr>
          <a:xfrm>
            <a:off x="0" y="236775"/>
            <a:ext cx="37155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39" name="Google Shape;339;p43"/>
          <p:cNvSpPr txBox="1"/>
          <p:nvPr>
            <p:ph idx="4294967295" type="title"/>
          </p:nvPr>
        </p:nvSpPr>
        <p:spPr>
          <a:xfrm>
            <a:off x="272145" y="236775"/>
            <a:ext cx="34434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Instruction-level parallelism</a:t>
            </a:r>
            <a:endParaRPr/>
          </a:p>
        </p:txBody>
      </p:sp>
      <p:sp>
        <p:nvSpPr>
          <p:cNvPr id="340" name="Google Shape;340;p43"/>
          <p:cNvSpPr txBox="1"/>
          <p:nvPr/>
        </p:nvSpPr>
        <p:spPr>
          <a:xfrm>
            <a:off x="611678" y="1653087"/>
            <a:ext cx="8727000" cy="25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CPU architectures have instructions that are divided into microinstructions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Each microinstruction takes a hardware clock cycle.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example is an architecture with five microinstructions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/>
              <a:t>IF:</a:t>
            </a:r>
            <a:r>
              <a:rPr lang="en-US" sz="1800"/>
              <a:t> instruction fetch - </a:t>
            </a:r>
            <a:r>
              <a:rPr i="1" lang="en-US" sz="1800"/>
              <a:t>get next instruction code  </a:t>
            </a:r>
            <a:endParaRPr i="1"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/>
              <a:t>ID:</a:t>
            </a:r>
            <a:r>
              <a:rPr lang="en-US" sz="1800"/>
              <a:t> instruction decode - </a:t>
            </a:r>
            <a:r>
              <a:rPr i="1" lang="en-US" sz="1800"/>
              <a:t>convert code into hardware activation flags</a:t>
            </a:r>
            <a:endParaRPr i="1"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/>
              <a:t>EX:</a:t>
            </a:r>
            <a:r>
              <a:rPr lang="en-US" sz="1800"/>
              <a:t> execute - </a:t>
            </a:r>
            <a:r>
              <a:rPr i="1" lang="en-US" sz="1800"/>
              <a:t>perform calculation based on registry information</a:t>
            </a:r>
            <a:endParaRPr i="1"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/>
              <a:t>MEM:</a:t>
            </a:r>
            <a:r>
              <a:rPr lang="en-US" sz="1800"/>
              <a:t> memory access - </a:t>
            </a:r>
            <a:r>
              <a:rPr i="1" lang="en-US" sz="1800"/>
              <a:t>write results to main memory if necessary</a:t>
            </a:r>
            <a:endParaRPr i="1"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/>
              <a:t>WB:</a:t>
            </a:r>
            <a:r>
              <a:rPr lang="en-US" sz="1800"/>
              <a:t> register write back - </a:t>
            </a:r>
            <a:r>
              <a:rPr i="1" lang="en-US" sz="1800"/>
              <a:t>change registers (e.g. next instruction pointer)</a:t>
            </a:r>
            <a:endParaRPr sz="1800"/>
          </a:p>
        </p:txBody>
      </p:sp>
      <p:sp>
        <p:nvSpPr>
          <p:cNvPr id="341" name="Google Shape;341;p43"/>
          <p:cNvSpPr/>
          <p:nvPr/>
        </p:nvSpPr>
        <p:spPr>
          <a:xfrm>
            <a:off x="27455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IF</a:t>
            </a:r>
            <a:endParaRPr b="1" sz="1800"/>
          </a:p>
        </p:txBody>
      </p:sp>
      <p:sp>
        <p:nvSpPr>
          <p:cNvPr id="342" name="Google Shape;342;p43"/>
          <p:cNvSpPr/>
          <p:nvPr/>
        </p:nvSpPr>
        <p:spPr>
          <a:xfrm>
            <a:off x="33794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ID</a:t>
            </a:r>
            <a:endParaRPr b="1" sz="1800"/>
          </a:p>
        </p:txBody>
      </p:sp>
      <p:sp>
        <p:nvSpPr>
          <p:cNvPr id="343" name="Google Shape;343;p43"/>
          <p:cNvSpPr/>
          <p:nvPr/>
        </p:nvSpPr>
        <p:spPr>
          <a:xfrm>
            <a:off x="40133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EX</a:t>
            </a:r>
            <a:endParaRPr b="1" sz="1800"/>
          </a:p>
        </p:txBody>
      </p:sp>
      <p:sp>
        <p:nvSpPr>
          <p:cNvPr id="344" name="Google Shape;344;p43"/>
          <p:cNvSpPr/>
          <p:nvPr/>
        </p:nvSpPr>
        <p:spPr>
          <a:xfrm>
            <a:off x="46472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MEM</a:t>
            </a:r>
            <a:endParaRPr b="1" sz="1500"/>
          </a:p>
        </p:txBody>
      </p:sp>
      <p:sp>
        <p:nvSpPr>
          <p:cNvPr id="345" name="Google Shape;345;p43"/>
          <p:cNvSpPr/>
          <p:nvPr/>
        </p:nvSpPr>
        <p:spPr>
          <a:xfrm>
            <a:off x="52811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WB</a:t>
            </a:r>
            <a:endParaRPr b="1"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/>
          <p:nvPr/>
        </p:nvSpPr>
        <p:spPr>
          <a:xfrm>
            <a:off x="0" y="236775"/>
            <a:ext cx="37155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51" name="Google Shape;351;p44"/>
          <p:cNvSpPr txBox="1"/>
          <p:nvPr>
            <p:ph idx="4294967295" type="title"/>
          </p:nvPr>
        </p:nvSpPr>
        <p:spPr>
          <a:xfrm>
            <a:off x="272145" y="236775"/>
            <a:ext cx="34434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Instruction-level parallelism</a:t>
            </a:r>
            <a:endParaRPr/>
          </a:p>
        </p:txBody>
      </p:sp>
      <p:sp>
        <p:nvSpPr>
          <p:cNvPr id="352" name="Google Shape;352;p44"/>
          <p:cNvSpPr txBox="1"/>
          <p:nvPr/>
        </p:nvSpPr>
        <p:spPr>
          <a:xfrm>
            <a:off x="611678" y="1653087"/>
            <a:ext cx="87270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CPU architectures have instructions that are divided into microinstructions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Each microinstruction takes a hardware clock cycle.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example is an architecture with five microinstructions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/>
              <a:t>IF:</a:t>
            </a:r>
            <a:r>
              <a:rPr lang="en-US" sz="1800"/>
              <a:t> instruction fetch - </a:t>
            </a:r>
            <a:r>
              <a:rPr i="1" lang="en-US" sz="1800"/>
              <a:t>get next instruction code  </a:t>
            </a:r>
            <a:endParaRPr i="1"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/>
              <a:t>ID:</a:t>
            </a:r>
            <a:r>
              <a:rPr lang="en-US" sz="1800"/>
              <a:t> instruction decode - </a:t>
            </a:r>
            <a:r>
              <a:rPr i="1" lang="en-US" sz="1800"/>
              <a:t>convert code into hardware activation flags</a:t>
            </a:r>
            <a:endParaRPr i="1"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/>
              <a:t>EX:</a:t>
            </a:r>
            <a:r>
              <a:rPr lang="en-US" sz="1800"/>
              <a:t> execute - </a:t>
            </a:r>
            <a:r>
              <a:rPr i="1" lang="en-US" sz="1800"/>
              <a:t>perform calculation based on registry information</a:t>
            </a:r>
            <a:endParaRPr i="1"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/>
              <a:t>MEM:</a:t>
            </a:r>
            <a:r>
              <a:rPr lang="en-US" sz="1800"/>
              <a:t> memory access - </a:t>
            </a:r>
            <a:r>
              <a:rPr i="1" lang="en-US" sz="1800"/>
              <a:t>write results to main memory if necessary</a:t>
            </a:r>
            <a:endParaRPr i="1"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/>
              <a:t>WB:</a:t>
            </a:r>
            <a:r>
              <a:rPr lang="en-US" sz="1800"/>
              <a:t> register write back - </a:t>
            </a:r>
            <a:r>
              <a:rPr i="1" lang="en-US" sz="1800"/>
              <a:t>change registers (e.g. next instruction pointer)</a:t>
            </a:r>
            <a:endParaRPr i="1"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Not all instructions need all five cycles. Details depend on architecture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Different parts of the hardware are used for each microinstruction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/>
          </a:p>
        </p:txBody>
      </p:sp>
      <p:sp>
        <p:nvSpPr>
          <p:cNvPr id="353" name="Google Shape;353;p44"/>
          <p:cNvSpPr/>
          <p:nvPr/>
        </p:nvSpPr>
        <p:spPr>
          <a:xfrm>
            <a:off x="27455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IF</a:t>
            </a:r>
            <a:endParaRPr b="1" sz="1800"/>
          </a:p>
        </p:txBody>
      </p:sp>
      <p:sp>
        <p:nvSpPr>
          <p:cNvPr id="354" name="Google Shape;354;p44"/>
          <p:cNvSpPr/>
          <p:nvPr/>
        </p:nvSpPr>
        <p:spPr>
          <a:xfrm>
            <a:off x="33794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ID</a:t>
            </a:r>
            <a:endParaRPr b="1" sz="1800"/>
          </a:p>
        </p:txBody>
      </p:sp>
      <p:sp>
        <p:nvSpPr>
          <p:cNvPr id="355" name="Google Shape;355;p44"/>
          <p:cNvSpPr/>
          <p:nvPr/>
        </p:nvSpPr>
        <p:spPr>
          <a:xfrm>
            <a:off x="40133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EX</a:t>
            </a:r>
            <a:endParaRPr b="1" sz="1800"/>
          </a:p>
        </p:txBody>
      </p:sp>
      <p:sp>
        <p:nvSpPr>
          <p:cNvPr id="356" name="Google Shape;356;p44"/>
          <p:cNvSpPr/>
          <p:nvPr/>
        </p:nvSpPr>
        <p:spPr>
          <a:xfrm>
            <a:off x="46472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MEM</a:t>
            </a:r>
            <a:endParaRPr b="1" sz="1500"/>
          </a:p>
        </p:txBody>
      </p:sp>
      <p:sp>
        <p:nvSpPr>
          <p:cNvPr id="357" name="Google Shape;357;p44"/>
          <p:cNvSpPr/>
          <p:nvPr/>
        </p:nvSpPr>
        <p:spPr>
          <a:xfrm>
            <a:off x="5281175" y="1051750"/>
            <a:ext cx="633900" cy="4326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WB</a:t>
            </a:r>
            <a:endParaRPr b="1"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/>
          <p:nvPr/>
        </p:nvSpPr>
        <p:spPr>
          <a:xfrm>
            <a:off x="0" y="236790"/>
            <a:ext cx="2796000" cy="4317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7674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7"/>
          <p:cNvSpPr/>
          <p:nvPr/>
        </p:nvSpPr>
        <p:spPr>
          <a:xfrm>
            <a:off x="272160" y="236790"/>
            <a:ext cx="7956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45700" spcFirstLastPara="1" rIns="457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Course Outline</a:t>
            </a:r>
            <a:endParaRPr i="0" sz="2400" u="none" cap="none" strike="noStrike"/>
          </a:p>
        </p:txBody>
      </p:sp>
      <p:sp>
        <p:nvSpPr>
          <p:cNvPr id="133" name="Google Shape;133;p27"/>
          <p:cNvSpPr/>
          <p:nvPr/>
        </p:nvSpPr>
        <p:spPr>
          <a:xfrm>
            <a:off x="372245" y="1229400"/>
            <a:ext cx="3947700" cy="4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45700" spcFirstLastPara="1" rIns="45700" wrap="square" tIns="45000">
            <a:noAutofit/>
          </a:bodyPr>
          <a:lstStyle/>
          <a:p>
            <a:pPr indent="-28440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1: Introduction</a:t>
            </a:r>
            <a:endParaRPr i="0" sz="1600" u="none" cap="none" strike="noStrike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2: Information Coding </a:t>
            </a:r>
            <a:endParaRPr i="0" sz="1600" u="none" cap="none" strike="noStrike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3: Data Structures</a:t>
            </a:r>
            <a:endParaRPr i="0" sz="1600" u="none" cap="none" strike="noStrike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4: Programming</a:t>
            </a:r>
            <a:endParaRPr i="0" sz="1600" u="none" cap="none" strike="noStrike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5: Algorithms</a:t>
            </a:r>
            <a:endParaRPr i="0" sz="1600" u="none" cap="none" strike="noStrike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9E9E9E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9E9E9E"/>
                </a:solidFill>
              </a:rPr>
              <a:t>Session 6: Recursion</a:t>
            </a:r>
            <a:endParaRPr i="0" sz="1600" u="none" cap="none" strike="noStrike">
              <a:solidFill>
                <a:srgbClr val="9E9E9E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9E9E9E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9E9E9E"/>
                </a:solidFill>
              </a:rPr>
              <a:t>Session 7: Sorting Algorithms</a:t>
            </a:r>
            <a:endParaRPr i="0" sz="1600" u="none" cap="none" strike="noStrike">
              <a:solidFill>
                <a:srgbClr val="9E9E9E"/>
              </a:solidFill>
            </a:endParaRPr>
          </a:p>
        </p:txBody>
      </p:sp>
      <p:sp>
        <p:nvSpPr>
          <p:cNvPr id="134" name="Google Shape;134;p27"/>
          <p:cNvSpPr/>
          <p:nvPr/>
        </p:nvSpPr>
        <p:spPr>
          <a:xfrm>
            <a:off x="4319950" y="1229400"/>
            <a:ext cx="4824000" cy="4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45700" spcFirstLastPara="1" rIns="45700" wrap="square" tIns="45000">
            <a:noAutofit/>
          </a:bodyPr>
          <a:lstStyle/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8: Time Comp</a:t>
            </a:r>
            <a:r>
              <a:rPr lang="en-US" sz="1600">
                <a:solidFill>
                  <a:srgbClr val="A7A7A7"/>
                </a:solidFill>
              </a:rPr>
              <a:t>lexity</a:t>
            </a:r>
            <a:endParaRPr i="0" sz="1600" u="none" cap="none" strike="noStrike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9: </a:t>
            </a:r>
            <a:r>
              <a:rPr lang="en-US" sz="1600">
                <a:solidFill>
                  <a:srgbClr val="A7A7A7"/>
                </a:solidFill>
              </a:rPr>
              <a:t>Formal Languages and Automata</a:t>
            </a:r>
            <a:endParaRPr sz="1600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10: Turing Machines and Complexity Classes</a:t>
            </a:r>
            <a:endParaRPr sz="1600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888888"/>
              </a:buClr>
              <a:buSzPts val="1600"/>
              <a:buChar char="•"/>
            </a:pPr>
            <a:r>
              <a:rPr lang="en-US" sz="1600">
                <a:solidFill>
                  <a:srgbClr val="888888"/>
                </a:solidFill>
              </a:rPr>
              <a:t>Session 11: Databases</a:t>
            </a:r>
            <a:endParaRPr sz="1600">
              <a:solidFill>
                <a:srgbClr val="888888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chemeClr val="dk1"/>
                </a:solidFill>
              </a:rPr>
              <a:t>Session 1</a:t>
            </a:r>
            <a:r>
              <a:rPr lang="en-US" sz="1600">
                <a:solidFill>
                  <a:schemeClr val="dk1"/>
                </a:solidFill>
              </a:rPr>
              <a:t>2</a:t>
            </a:r>
            <a:r>
              <a:rPr i="0" lang="en-US" sz="1600" u="none" cap="none" strike="noStrike">
                <a:solidFill>
                  <a:schemeClr val="dk1"/>
                </a:solidFill>
              </a:rPr>
              <a:t>: Parallel Programming</a:t>
            </a:r>
            <a:endParaRPr i="0" sz="1600" u="none" cap="none" strike="noStrike">
              <a:solidFill>
                <a:schemeClr val="dk1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chemeClr val="dk1"/>
                </a:solidFill>
              </a:rPr>
              <a:t>Session 13: Social Science Applications</a:t>
            </a:r>
            <a:endParaRPr i="0" sz="1600" u="none" cap="none" strike="noStrike">
              <a:solidFill>
                <a:schemeClr val="dk1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</a:rPr>
              <a:t>Session 14: Exam Review</a:t>
            </a:r>
            <a:endParaRPr b="1" i="0"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135" name="Google Shape;135;p27"/>
          <p:cNvSpPr txBox="1"/>
          <p:nvPr/>
        </p:nvSpPr>
        <p:spPr>
          <a:xfrm>
            <a:off x="582225" y="4127000"/>
            <a:ext cx="795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Review form for </a:t>
            </a:r>
            <a:r>
              <a:rPr b="1" lang="en-US"/>
              <a:t>questions/requests up to 24 hours before: </a:t>
            </a:r>
            <a:r>
              <a:rPr lang="en-US" sz="1200" u="sng">
                <a:solidFill>
                  <a:schemeClr val="hlink"/>
                </a:solidFill>
                <a:hlinkClick r:id="rId3"/>
              </a:rPr>
              <a:t>https://forms.gle/sJTNjHW6KLsaScHz7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Last time for face-to-face questions, after that only on Discord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5"/>
          <p:cNvSpPr/>
          <p:nvPr/>
        </p:nvSpPr>
        <p:spPr>
          <a:xfrm>
            <a:off x="0" y="236775"/>
            <a:ext cx="37155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63" name="Google Shape;363;p45"/>
          <p:cNvSpPr txBox="1"/>
          <p:nvPr>
            <p:ph idx="4294967295" type="title"/>
          </p:nvPr>
        </p:nvSpPr>
        <p:spPr>
          <a:xfrm>
            <a:off x="272145" y="236775"/>
            <a:ext cx="34434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Instruction-level parallelism</a:t>
            </a:r>
            <a:endParaRPr/>
          </a:p>
        </p:txBody>
      </p:sp>
      <p:sp>
        <p:nvSpPr>
          <p:cNvPr id="364" name="Google Shape;364;p45"/>
          <p:cNvSpPr/>
          <p:nvPr/>
        </p:nvSpPr>
        <p:spPr>
          <a:xfrm>
            <a:off x="409100" y="922100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IF</a:t>
            </a:r>
            <a:endParaRPr b="1" sz="1800"/>
          </a:p>
        </p:txBody>
      </p:sp>
      <p:sp>
        <p:nvSpPr>
          <p:cNvPr id="365" name="Google Shape;365;p45"/>
          <p:cNvSpPr/>
          <p:nvPr/>
        </p:nvSpPr>
        <p:spPr>
          <a:xfrm>
            <a:off x="970615" y="922100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ID</a:t>
            </a:r>
            <a:endParaRPr b="1" sz="1800"/>
          </a:p>
        </p:txBody>
      </p:sp>
      <p:sp>
        <p:nvSpPr>
          <p:cNvPr id="366" name="Google Shape;366;p45"/>
          <p:cNvSpPr/>
          <p:nvPr/>
        </p:nvSpPr>
        <p:spPr>
          <a:xfrm>
            <a:off x="2093645" y="922100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MEM</a:t>
            </a:r>
            <a:endParaRPr b="1" sz="1200"/>
          </a:p>
        </p:txBody>
      </p:sp>
      <p:sp>
        <p:nvSpPr>
          <p:cNvPr id="367" name="Google Shape;367;p45"/>
          <p:cNvSpPr/>
          <p:nvPr/>
        </p:nvSpPr>
        <p:spPr>
          <a:xfrm>
            <a:off x="2655160" y="922100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WB</a:t>
            </a:r>
            <a:endParaRPr b="1" sz="1700"/>
          </a:p>
        </p:txBody>
      </p:sp>
      <p:sp>
        <p:nvSpPr>
          <p:cNvPr id="368" name="Google Shape;368;p45"/>
          <p:cNvSpPr/>
          <p:nvPr/>
        </p:nvSpPr>
        <p:spPr>
          <a:xfrm>
            <a:off x="3216750" y="1229600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IF</a:t>
            </a:r>
            <a:endParaRPr b="1" sz="1800"/>
          </a:p>
        </p:txBody>
      </p:sp>
      <p:sp>
        <p:nvSpPr>
          <p:cNvPr id="369" name="Google Shape;369;p45"/>
          <p:cNvSpPr/>
          <p:nvPr/>
        </p:nvSpPr>
        <p:spPr>
          <a:xfrm>
            <a:off x="3778265" y="1229600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ID</a:t>
            </a:r>
            <a:endParaRPr b="1" sz="1800"/>
          </a:p>
        </p:txBody>
      </p:sp>
      <p:sp>
        <p:nvSpPr>
          <p:cNvPr id="370" name="Google Shape;370;p45"/>
          <p:cNvSpPr/>
          <p:nvPr/>
        </p:nvSpPr>
        <p:spPr>
          <a:xfrm>
            <a:off x="4339780" y="1229600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EX</a:t>
            </a:r>
            <a:endParaRPr b="1" sz="1800"/>
          </a:p>
        </p:txBody>
      </p:sp>
      <p:sp>
        <p:nvSpPr>
          <p:cNvPr id="371" name="Google Shape;371;p45"/>
          <p:cNvSpPr/>
          <p:nvPr/>
        </p:nvSpPr>
        <p:spPr>
          <a:xfrm>
            <a:off x="4901295" y="1229600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MEM</a:t>
            </a:r>
            <a:endParaRPr b="1" sz="1200"/>
          </a:p>
        </p:txBody>
      </p:sp>
      <p:sp>
        <p:nvSpPr>
          <p:cNvPr id="372" name="Google Shape;372;p45"/>
          <p:cNvSpPr/>
          <p:nvPr/>
        </p:nvSpPr>
        <p:spPr>
          <a:xfrm>
            <a:off x="5462810" y="1229600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WB</a:t>
            </a:r>
            <a:endParaRPr b="1" sz="1700"/>
          </a:p>
        </p:txBody>
      </p:sp>
      <p:sp>
        <p:nvSpPr>
          <p:cNvPr id="373" name="Google Shape;373;p45"/>
          <p:cNvSpPr/>
          <p:nvPr/>
        </p:nvSpPr>
        <p:spPr>
          <a:xfrm>
            <a:off x="6024400" y="1537100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IF</a:t>
            </a:r>
            <a:endParaRPr b="1" sz="1800"/>
          </a:p>
        </p:txBody>
      </p:sp>
      <p:sp>
        <p:nvSpPr>
          <p:cNvPr id="374" name="Google Shape;374;p45"/>
          <p:cNvSpPr/>
          <p:nvPr/>
        </p:nvSpPr>
        <p:spPr>
          <a:xfrm>
            <a:off x="6585915" y="1537100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ID</a:t>
            </a:r>
            <a:endParaRPr b="1" sz="1800"/>
          </a:p>
        </p:txBody>
      </p:sp>
      <p:sp>
        <p:nvSpPr>
          <p:cNvPr id="375" name="Google Shape;375;p45"/>
          <p:cNvSpPr/>
          <p:nvPr/>
        </p:nvSpPr>
        <p:spPr>
          <a:xfrm>
            <a:off x="7147430" y="1537100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EX</a:t>
            </a:r>
            <a:endParaRPr b="1" sz="1800"/>
          </a:p>
        </p:txBody>
      </p:sp>
      <p:sp>
        <p:nvSpPr>
          <p:cNvPr id="376" name="Google Shape;376;p45"/>
          <p:cNvSpPr/>
          <p:nvPr/>
        </p:nvSpPr>
        <p:spPr>
          <a:xfrm>
            <a:off x="7708945" y="1537100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MEM</a:t>
            </a:r>
            <a:endParaRPr b="1" sz="1200"/>
          </a:p>
        </p:txBody>
      </p:sp>
      <p:sp>
        <p:nvSpPr>
          <p:cNvPr id="377" name="Google Shape;377;p45"/>
          <p:cNvSpPr/>
          <p:nvPr/>
        </p:nvSpPr>
        <p:spPr>
          <a:xfrm>
            <a:off x="8270460" y="1537100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WB</a:t>
            </a:r>
            <a:endParaRPr b="1" sz="1700"/>
          </a:p>
        </p:txBody>
      </p:sp>
      <p:cxnSp>
        <p:nvCxnSpPr>
          <p:cNvPr id="378" name="Google Shape;378;p45"/>
          <p:cNvCxnSpPr/>
          <p:nvPr/>
        </p:nvCxnSpPr>
        <p:spPr>
          <a:xfrm flipH="1">
            <a:off x="348350" y="944000"/>
            <a:ext cx="1500" cy="878700"/>
          </a:xfrm>
          <a:prstGeom prst="straightConnector1">
            <a:avLst/>
          </a:prstGeom>
          <a:noFill/>
          <a:ln cap="flat" cmpd="sng" w="38100">
            <a:solidFill>
              <a:srgbClr val="4F81B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p45"/>
          <p:cNvCxnSpPr/>
          <p:nvPr/>
        </p:nvCxnSpPr>
        <p:spPr>
          <a:xfrm>
            <a:off x="1252175" y="1822700"/>
            <a:ext cx="1240200" cy="7200"/>
          </a:xfrm>
          <a:prstGeom prst="straightConnector1">
            <a:avLst/>
          </a:prstGeom>
          <a:noFill/>
          <a:ln cap="flat" cmpd="sng" w="38100">
            <a:solidFill>
              <a:srgbClr val="4F81B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0" name="Google Shape;380;p45"/>
          <p:cNvSpPr txBox="1"/>
          <p:nvPr/>
        </p:nvSpPr>
        <p:spPr>
          <a:xfrm>
            <a:off x="115200" y="1090700"/>
            <a:ext cx="29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i</a:t>
            </a:r>
            <a:endParaRPr sz="1700"/>
          </a:p>
        </p:txBody>
      </p:sp>
      <p:sp>
        <p:nvSpPr>
          <p:cNvPr id="381" name="Google Shape;381;p45"/>
          <p:cNvSpPr txBox="1"/>
          <p:nvPr/>
        </p:nvSpPr>
        <p:spPr>
          <a:xfrm>
            <a:off x="1559825" y="1482325"/>
            <a:ext cx="624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time</a:t>
            </a:r>
            <a:endParaRPr sz="1700"/>
          </a:p>
        </p:txBody>
      </p:sp>
      <p:sp>
        <p:nvSpPr>
          <p:cNvPr id="382" name="Google Shape;382;p45"/>
          <p:cNvSpPr txBox="1"/>
          <p:nvPr/>
        </p:nvSpPr>
        <p:spPr>
          <a:xfrm>
            <a:off x="201700" y="1952850"/>
            <a:ext cx="870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 canonical processor without parallelism: takes 5 clock cycles per instruction</a:t>
            </a:r>
            <a:endParaRPr sz="1800"/>
          </a:p>
        </p:txBody>
      </p:sp>
      <p:sp>
        <p:nvSpPr>
          <p:cNvPr id="383" name="Google Shape;383;p45"/>
          <p:cNvSpPr/>
          <p:nvPr/>
        </p:nvSpPr>
        <p:spPr>
          <a:xfrm>
            <a:off x="453925" y="2895875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IF</a:t>
            </a:r>
            <a:endParaRPr b="1" sz="1800"/>
          </a:p>
        </p:txBody>
      </p:sp>
      <p:sp>
        <p:nvSpPr>
          <p:cNvPr id="384" name="Google Shape;384;p45"/>
          <p:cNvSpPr/>
          <p:nvPr/>
        </p:nvSpPr>
        <p:spPr>
          <a:xfrm>
            <a:off x="1015440" y="2895875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ID</a:t>
            </a:r>
            <a:endParaRPr b="1" sz="1800"/>
          </a:p>
        </p:txBody>
      </p:sp>
      <p:sp>
        <p:nvSpPr>
          <p:cNvPr id="385" name="Google Shape;385;p45"/>
          <p:cNvSpPr/>
          <p:nvPr/>
        </p:nvSpPr>
        <p:spPr>
          <a:xfrm>
            <a:off x="1576955" y="2895875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EX</a:t>
            </a:r>
            <a:endParaRPr b="1" sz="1800"/>
          </a:p>
        </p:txBody>
      </p:sp>
      <p:sp>
        <p:nvSpPr>
          <p:cNvPr id="386" name="Google Shape;386;p45"/>
          <p:cNvSpPr/>
          <p:nvPr/>
        </p:nvSpPr>
        <p:spPr>
          <a:xfrm>
            <a:off x="2138470" y="2895875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MEM</a:t>
            </a:r>
            <a:endParaRPr b="1" sz="1200"/>
          </a:p>
        </p:txBody>
      </p:sp>
      <p:sp>
        <p:nvSpPr>
          <p:cNvPr id="387" name="Google Shape;387;p45"/>
          <p:cNvSpPr/>
          <p:nvPr/>
        </p:nvSpPr>
        <p:spPr>
          <a:xfrm>
            <a:off x="1015450" y="3203375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IF</a:t>
            </a:r>
            <a:endParaRPr b="1" sz="1800"/>
          </a:p>
        </p:txBody>
      </p:sp>
      <p:sp>
        <p:nvSpPr>
          <p:cNvPr id="388" name="Google Shape;388;p45"/>
          <p:cNvSpPr/>
          <p:nvPr/>
        </p:nvSpPr>
        <p:spPr>
          <a:xfrm>
            <a:off x="1576965" y="3203375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ID</a:t>
            </a:r>
            <a:endParaRPr b="1" sz="1800"/>
          </a:p>
        </p:txBody>
      </p:sp>
      <p:sp>
        <p:nvSpPr>
          <p:cNvPr id="389" name="Google Shape;389;p45"/>
          <p:cNvSpPr/>
          <p:nvPr/>
        </p:nvSpPr>
        <p:spPr>
          <a:xfrm>
            <a:off x="2138480" y="3203375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EX</a:t>
            </a:r>
            <a:endParaRPr b="1" sz="1800"/>
          </a:p>
        </p:txBody>
      </p:sp>
      <p:sp>
        <p:nvSpPr>
          <p:cNvPr id="390" name="Google Shape;390;p45"/>
          <p:cNvSpPr/>
          <p:nvPr/>
        </p:nvSpPr>
        <p:spPr>
          <a:xfrm>
            <a:off x="3261510" y="3203375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WB</a:t>
            </a:r>
            <a:endParaRPr b="1" sz="1700"/>
          </a:p>
        </p:txBody>
      </p:sp>
      <p:sp>
        <p:nvSpPr>
          <p:cNvPr id="391" name="Google Shape;391;p45"/>
          <p:cNvSpPr/>
          <p:nvPr/>
        </p:nvSpPr>
        <p:spPr>
          <a:xfrm>
            <a:off x="1576975" y="3510875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IF</a:t>
            </a:r>
            <a:endParaRPr b="1" sz="1800"/>
          </a:p>
        </p:txBody>
      </p:sp>
      <p:sp>
        <p:nvSpPr>
          <p:cNvPr id="392" name="Google Shape;392;p45"/>
          <p:cNvSpPr/>
          <p:nvPr/>
        </p:nvSpPr>
        <p:spPr>
          <a:xfrm>
            <a:off x="2138490" y="3510875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ID</a:t>
            </a:r>
            <a:endParaRPr b="1" sz="1800"/>
          </a:p>
        </p:txBody>
      </p:sp>
      <p:sp>
        <p:nvSpPr>
          <p:cNvPr id="393" name="Google Shape;393;p45"/>
          <p:cNvSpPr/>
          <p:nvPr/>
        </p:nvSpPr>
        <p:spPr>
          <a:xfrm>
            <a:off x="3261520" y="3510875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MEM</a:t>
            </a:r>
            <a:endParaRPr b="1" sz="1200"/>
          </a:p>
        </p:txBody>
      </p:sp>
      <p:sp>
        <p:nvSpPr>
          <p:cNvPr id="394" name="Google Shape;394;p45"/>
          <p:cNvSpPr/>
          <p:nvPr/>
        </p:nvSpPr>
        <p:spPr>
          <a:xfrm>
            <a:off x="3823035" y="3510875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WB</a:t>
            </a:r>
            <a:endParaRPr b="1" sz="1700"/>
          </a:p>
        </p:txBody>
      </p:sp>
      <p:sp>
        <p:nvSpPr>
          <p:cNvPr id="395" name="Google Shape;395;p45"/>
          <p:cNvSpPr/>
          <p:nvPr/>
        </p:nvSpPr>
        <p:spPr>
          <a:xfrm>
            <a:off x="2138500" y="3818375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IF</a:t>
            </a:r>
            <a:endParaRPr b="1" sz="1800"/>
          </a:p>
        </p:txBody>
      </p:sp>
      <p:sp>
        <p:nvSpPr>
          <p:cNvPr id="396" name="Google Shape;396;p45"/>
          <p:cNvSpPr/>
          <p:nvPr/>
        </p:nvSpPr>
        <p:spPr>
          <a:xfrm>
            <a:off x="3261530" y="3818375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EX</a:t>
            </a:r>
            <a:endParaRPr b="1" sz="1800"/>
          </a:p>
        </p:txBody>
      </p:sp>
      <p:sp>
        <p:nvSpPr>
          <p:cNvPr id="397" name="Google Shape;397;p45"/>
          <p:cNvSpPr/>
          <p:nvPr/>
        </p:nvSpPr>
        <p:spPr>
          <a:xfrm>
            <a:off x="3823045" y="3818375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MEM</a:t>
            </a:r>
            <a:endParaRPr b="1" sz="1200"/>
          </a:p>
        </p:txBody>
      </p:sp>
      <p:sp>
        <p:nvSpPr>
          <p:cNvPr id="398" name="Google Shape;398;p45"/>
          <p:cNvSpPr/>
          <p:nvPr/>
        </p:nvSpPr>
        <p:spPr>
          <a:xfrm>
            <a:off x="4384560" y="3818375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WB</a:t>
            </a:r>
            <a:endParaRPr b="1" sz="1700"/>
          </a:p>
        </p:txBody>
      </p:sp>
      <p:sp>
        <p:nvSpPr>
          <p:cNvPr id="399" name="Google Shape;399;p45"/>
          <p:cNvSpPr/>
          <p:nvPr/>
        </p:nvSpPr>
        <p:spPr>
          <a:xfrm>
            <a:off x="3261540" y="4125875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ID</a:t>
            </a:r>
            <a:endParaRPr b="1" sz="1800"/>
          </a:p>
        </p:txBody>
      </p:sp>
      <p:sp>
        <p:nvSpPr>
          <p:cNvPr id="400" name="Google Shape;400;p45"/>
          <p:cNvSpPr/>
          <p:nvPr/>
        </p:nvSpPr>
        <p:spPr>
          <a:xfrm>
            <a:off x="3823055" y="4125875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EX</a:t>
            </a:r>
            <a:endParaRPr b="1" sz="1800"/>
          </a:p>
        </p:txBody>
      </p:sp>
      <p:sp>
        <p:nvSpPr>
          <p:cNvPr id="401" name="Google Shape;401;p45"/>
          <p:cNvSpPr/>
          <p:nvPr/>
        </p:nvSpPr>
        <p:spPr>
          <a:xfrm>
            <a:off x="4384570" y="4125875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MEM</a:t>
            </a:r>
            <a:endParaRPr b="1" sz="1200"/>
          </a:p>
        </p:txBody>
      </p:sp>
      <p:sp>
        <p:nvSpPr>
          <p:cNvPr id="402" name="Google Shape;402;p45"/>
          <p:cNvSpPr/>
          <p:nvPr/>
        </p:nvSpPr>
        <p:spPr>
          <a:xfrm>
            <a:off x="4946085" y="4125875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WB</a:t>
            </a:r>
            <a:endParaRPr b="1" sz="1700"/>
          </a:p>
        </p:txBody>
      </p:sp>
      <p:sp>
        <p:nvSpPr>
          <p:cNvPr id="403" name="Google Shape;403;p45"/>
          <p:cNvSpPr txBox="1"/>
          <p:nvPr/>
        </p:nvSpPr>
        <p:spPr>
          <a:xfrm>
            <a:off x="5575600" y="2879675"/>
            <a:ext cx="3328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 pipelined processor can simultaneously execute five instructions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It can take up to only one clock cycle per instruction</a:t>
            </a:r>
            <a:endParaRPr sz="1800"/>
          </a:p>
        </p:txBody>
      </p:sp>
      <p:cxnSp>
        <p:nvCxnSpPr>
          <p:cNvPr id="404" name="Google Shape;404;p45"/>
          <p:cNvCxnSpPr/>
          <p:nvPr/>
        </p:nvCxnSpPr>
        <p:spPr>
          <a:xfrm flipH="1">
            <a:off x="505300" y="3446888"/>
            <a:ext cx="1500" cy="878700"/>
          </a:xfrm>
          <a:prstGeom prst="straightConnector1">
            <a:avLst/>
          </a:prstGeom>
          <a:noFill/>
          <a:ln cap="flat" cmpd="sng" w="38100">
            <a:solidFill>
              <a:srgbClr val="4F81B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p45"/>
          <p:cNvCxnSpPr/>
          <p:nvPr/>
        </p:nvCxnSpPr>
        <p:spPr>
          <a:xfrm>
            <a:off x="1015525" y="4640063"/>
            <a:ext cx="1240200" cy="7200"/>
          </a:xfrm>
          <a:prstGeom prst="straightConnector1">
            <a:avLst/>
          </a:prstGeom>
          <a:noFill/>
          <a:ln cap="flat" cmpd="sng" w="38100">
            <a:solidFill>
              <a:srgbClr val="4F81B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45"/>
          <p:cNvSpPr txBox="1"/>
          <p:nvPr/>
        </p:nvSpPr>
        <p:spPr>
          <a:xfrm>
            <a:off x="272150" y="3593588"/>
            <a:ext cx="29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i</a:t>
            </a:r>
            <a:endParaRPr sz="1700"/>
          </a:p>
        </p:txBody>
      </p:sp>
      <p:sp>
        <p:nvSpPr>
          <p:cNvPr id="407" name="Google Shape;407;p45"/>
          <p:cNvSpPr txBox="1"/>
          <p:nvPr/>
        </p:nvSpPr>
        <p:spPr>
          <a:xfrm>
            <a:off x="1323175" y="4299688"/>
            <a:ext cx="624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time</a:t>
            </a:r>
            <a:endParaRPr sz="1700"/>
          </a:p>
        </p:txBody>
      </p:sp>
      <p:sp>
        <p:nvSpPr>
          <p:cNvPr id="408" name="Google Shape;408;p45"/>
          <p:cNvSpPr/>
          <p:nvPr/>
        </p:nvSpPr>
        <p:spPr>
          <a:xfrm>
            <a:off x="1532130" y="922100"/>
            <a:ext cx="561600" cy="3075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EX</a:t>
            </a:r>
            <a:endParaRPr b="1" sz="1800"/>
          </a:p>
        </p:txBody>
      </p:sp>
      <p:sp>
        <p:nvSpPr>
          <p:cNvPr id="409" name="Google Shape;409;p45"/>
          <p:cNvSpPr/>
          <p:nvPr/>
        </p:nvSpPr>
        <p:spPr>
          <a:xfrm>
            <a:off x="2699985" y="2895875"/>
            <a:ext cx="561600" cy="3075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WB</a:t>
            </a:r>
            <a:endParaRPr b="1" sz="1700"/>
          </a:p>
        </p:txBody>
      </p:sp>
      <p:sp>
        <p:nvSpPr>
          <p:cNvPr id="410" name="Google Shape;410;p45"/>
          <p:cNvSpPr/>
          <p:nvPr/>
        </p:nvSpPr>
        <p:spPr>
          <a:xfrm>
            <a:off x="2699995" y="3203375"/>
            <a:ext cx="561600" cy="3075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MEM</a:t>
            </a:r>
            <a:endParaRPr b="1" sz="1200"/>
          </a:p>
        </p:txBody>
      </p:sp>
      <p:sp>
        <p:nvSpPr>
          <p:cNvPr id="411" name="Google Shape;411;p45"/>
          <p:cNvSpPr/>
          <p:nvPr/>
        </p:nvSpPr>
        <p:spPr>
          <a:xfrm>
            <a:off x="2700005" y="3510875"/>
            <a:ext cx="561600" cy="3075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EX</a:t>
            </a:r>
            <a:endParaRPr b="1" sz="1800"/>
          </a:p>
        </p:txBody>
      </p:sp>
      <p:sp>
        <p:nvSpPr>
          <p:cNvPr id="412" name="Google Shape;412;p45"/>
          <p:cNvSpPr/>
          <p:nvPr/>
        </p:nvSpPr>
        <p:spPr>
          <a:xfrm>
            <a:off x="2700015" y="3818375"/>
            <a:ext cx="561600" cy="3075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ID</a:t>
            </a:r>
            <a:endParaRPr b="1" sz="1800"/>
          </a:p>
        </p:txBody>
      </p:sp>
      <p:sp>
        <p:nvSpPr>
          <p:cNvPr id="413" name="Google Shape;413;p45"/>
          <p:cNvSpPr/>
          <p:nvPr/>
        </p:nvSpPr>
        <p:spPr>
          <a:xfrm>
            <a:off x="2700025" y="4125875"/>
            <a:ext cx="561600" cy="3075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IF</a:t>
            </a:r>
            <a:endParaRPr b="1"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6"/>
          <p:cNvSpPr/>
          <p:nvPr/>
        </p:nvSpPr>
        <p:spPr>
          <a:xfrm>
            <a:off x="0" y="236775"/>
            <a:ext cx="48282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19" name="Google Shape;419;p46"/>
          <p:cNvSpPr txBox="1"/>
          <p:nvPr>
            <p:ph idx="4294967295" type="title"/>
          </p:nvPr>
        </p:nvSpPr>
        <p:spPr>
          <a:xfrm>
            <a:off x="272150" y="236775"/>
            <a:ext cx="4828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Instruction-level parallelism: caveats</a:t>
            </a:r>
            <a:endParaRPr/>
          </a:p>
        </p:txBody>
      </p:sp>
      <p:sp>
        <p:nvSpPr>
          <p:cNvPr id="420" name="Google Shape;420;p46"/>
          <p:cNvSpPr/>
          <p:nvPr/>
        </p:nvSpPr>
        <p:spPr>
          <a:xfrm>
            <a:off x="1923500" y="849413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IF</a:t>
            </a:r>
            <a:endParaRPr b="1" sz="1800"/>
          </a:p>
        </p:txBody>
      </p:sp>
      <p:sp>
        <p:nvSpPr>
          <p:cNvPr id="421" name="Google Shape;421;p46"/>
          <p:cNvSpPr/>
          <p:nvPr/>
        </p:nvSpPr>
        <p:spPr>
          <a:xfrm>
            <a:off x="2485015" y="849413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ID</a:t>
            </a:r>
            <a:endParaRPr b="1" sz="1800"/>
          </a:p>
        </p:txBody>
      </p:sp>
      <p:sp>
        <p:nvSpPr>
          <p:cNvPr id="422" name="Google Shape;422;p46"/>
          <p:cNvSpPr/>
          <p:nvPr/>
        </p:nvSpPr>
        <p:spPr>
          <a:xfrm>
            <a:off x="3046530" y="849413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EX</a:t>
            </a:r>
            <a:endParaRPr b="1" sz="1800"/>
          </a:p>
        </p:txBody>
      </p:sp>
      <p:sp>
        <p:nvSpPr>
          <p:cNvPr id="423" name="Google Shape;423;p46"/>
          <p:cNvSpPr/>
          <p:nvPr/>
        </p:nvSpPr>
        <p:spPr>
          <a:xfrm>
            <a:off x="3608045" y="849413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MEM</a:t>
            </a:r>
            <a:endParaRPr b="1" sz="1200"/>
          </a:p>
        </p:txBody>
      </p:sp>
      <p:sp>
        <p:nvSpPr>
          <p:cNvPr id="424" name="Google Shape;424;p46"/>
          <p:cNvSpPr/>
          <p:nvPr/>
        </p:nvSpPr>
        <p:spPr>
          <a:xfrm>
            <a:off x="2485025" y="1156913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IF</a:t>
            </a:r>
            <a:endParaRPr b="1" sz="1800"/>
          </a:p>
        </p:txBody>
      </p:sp>
      <p:sp>
        <p:nvSpPr>
          <p:cNvPr id="425" name="Google Shape;425;p46"/>
          <p:cNvSpPr/>
          <p:nvPr/>
        </p:nvSpPr>
        <p:spPr>
          <a:xfrm>
            <a:off x="3046540" y="1156913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ID</a:t>
            </a:r>
            <a:endParaRPr b="1" sz="1800"/>
          </a:p>
        </p:txBody>
      </p:sp>
      <p:sp>
        <p:nvSpPr>
          <p:cNvPr id="426" name="Google Shape;426;p46"/>
          <p:cNvSpPr/>
          <p:nvPr/>
        </p:nvSpPr>
        <p:spPr>
          <a:xfrm>
            <a:off x="3608055" y="1156913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EX</a:t>
            </a:r>
            <a:endParaRPr b="1" sz="1800"/>
          </a:p>
        </p:txBody>
      </p:sp>
      <p:sp>
        <p:nvSpPr>
          <p:cNvPr id="427" name="Google Shape;427;p46"/>
          <p:cNvSpPr/>
          <p:nvPr/>
        </p:nvSpPr>
        <p:spPr>
          <a:xfrm>
            <a:off x="4731085" y="1156913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WB</a:t>
            </a:r>
            <a:endParaRPr b="1" sz="1700"/>
          </a:p>
        </p:txBody>
      </p:sp>
      <p:sp>
        <p:nvSpPr>
          <p:cNvPr id="428" name="Google Shape;428;p46"/>
          <p:cNvSpPr/>
          <p:nvPr/>
        </p:nvSpPr>
        <p:spPr>
          <a:xfrm>
            <a:off x="3046550" y="1464413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IF</a:t>
            </a:r>
            <a:endParaRPr b="1" sz="1800"/>
          </a:p>
        </p:txBody>
      </p:sp>
      <p:sp>
        <p:nvSpPr>
          <p:cNvPr id="429" name="Google Shape;429;p46"/>
          <p:cNvSpPr/>
          <p:nvPr/>
        </p:nvSpPr>
        <p:spPr>
          <a:xfrm>
            <a:off x="3608065" y="1464413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ID</a:t>
            </a:r>
            <a:endParaRPr b="1" sz="1800"/>
          </a:p>
        </p:txBody>
      </p:sp>
      <p:sp>
        <p:nvSpPr>
          <p:cNvPr id="430" name="Google Shape;430;p46"/>
          <p:cNvSpPr/>
          <p:nvPr/>
        </p:nvSpPr>
        <p:spPr>
          <a:xfrm>
            <a:off x="4731095" y="1464413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MEM</a:t>
            </a:r>
            <a:endParaRPr b="1" sz="1200"/>
          </a:p>
        </p:txBody>
      </p:sp>
      <p:sp>
        <p:nvSpPr>
          <p:cNvPr id="431" name="Google Shape;431;p46"/>
          <p:cNvSpPr/>
          <p:nvPr/>
        </p:nvSpPr>
        <p:spPr>
          <a:xfrm>
            <a:off x="5292610" y="1464413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WB</a:t>
            </a:r>
            <a:endParaRPr b="1" sz="1700"/>
          </a:p>
        </p:txBody>
      </p:sp>
      <p:sp>
        <p:nvSpPr>
          <p:cNvPr id="432" name="Google Shape;432;p46"/>
          <p:cNvSpPr/>
          <p:nvPr/>
        </p:nvSpPr>
        <p:spPr>
          <a:xfrm>
            <a:off x="3608075" y="1771913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IF</a:t>
            </a:r>
            <a:endParaRPr b="1" sz="1800"/>
          </a:p>
        </p:txBody>
      </p:sp>
      <p:sp>
        <p:nvSpPr>
          <p:cNvPr id="433" name="Google Shape;433;p46"/>
          <p:cNvSpPr/>
          <p:nvPr/>
        </p:nvSpPr>
        <p:spPr>
          <a:xfrm>
            <a:off x="4731105" y="1771913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EX</a:t>
            </a:r>
            <a:endParaRPr b="1" sz="1800"/>
          </a:p>
        </p:txBody>
      </p:sp>
      <p:sp>
        <p:nvSpPr>
          <p:cNvPr id="434" name="Google Shape;434;p46"/>
          <p:cNvSpPr/>
          <p:nvPr/>
        </p:nvSpPr>
        <p:spPr>
          <a:xfrm>
            <a:off x="5292620" y="1771913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MEM</a:t>
            </a:r>
            <a:endParaRPr b="1" sz="1200"/>
          </a:p>
        </p:txBody>
      </p:sp>
      <p:sp>
        <p:nvSpPr>
          <p:cNvPr id="435" name="Google Shape;435;p46"/>
          <p:cNvSpPr/>
          <p:nvPr/>
        </p:nvSpPr>
        <p:spPr>
          <a:xfrm>
            <a:off x="5854135" y="1771913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WB</a:t>
            </a:r>
            <a:endParaRPr b="1" sz="1700"/>
          </a:p>
        </p:txBody>
      </p:sp>
      <p:sp>
        <p:nvSpPr>
          <p:cNvPr id="436" name="Google Shape;436;p46"/>
          <p:cNvSpPr/>
          <p:nvPr/>
        </p:nvSpPr>
        <p:spPr>
          <a:xfrm>
            <a:off x="4731115" y="2079413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ID</a:t>
            </a:r>
            <a:endParaRPr b="1" sz="1800"/>
          </a:p>
        </p:txBody>
      </p:sp>
      <p:sp>
        <p:nvSpPr>
          <p:cNvPr id="437" name="Google Shape;437;p46"/>
          <p:cNvSpPr/>
          <p:nvPr/>
        </p:nvSpPr>
        <p:spPr>
          <a:xfrm>
            <a:off x="5292630" y="2079413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EX</a:t>
            </a:r>
            <a:endParaRPr b="1" sz="1800"/>
          </a:p>
        </p:txBody>
      </p:sp>
      <p:sp>
        <p:nvSpPr>
          <p:cNvPr id="438" name="Google Shape;438;p46"/>
          <p:cNvSpPr/>
          <p:nvPr/>
        </p:nvSpPr>
        <p:spPr>
          <a:xfrm>
            <a:off x="5854145" y="2079413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MEM</a:t>
            </a:r>
            <a:endParaRPr b="1" sz="1200"/>
          </a:p>
        </p:txBody>
      </p:sp>
      <p:sp>
        <p:nvSpPr>
          <p:cNvPr id="439" name="Google Shape;439;p46"/>
          <p:cNvSpPr/>
          <p:nvPr/>
        </p:nvSpPr>
        <p:spPr>
          <a:xfrm>
            <a:off x="6415660" y="2079413"/>
            <a:ext cx="561600" cy="307500"/>
          </a:xfrm>
          <a:prstGeom prst="rect">
            <a:avLst/>
          </a:prstGeom>
          <a:solidFill>
            <a:srgbClr val="E8ECF4"/>
          </a:solidFill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WB</a:t>
            </a:r>
            <a:endParaRPr b="1" sz="1700"/>
          </a:p>
        </p:txBody>
      </p:sp>
      <p:sp>
        <p:nvSpPr>
          <p:cNvPr id="440" name="Google Shape;440;p46"/>
          <p:cNvSpPr txBox="1"/>
          <p:nvPr/>
        </p:nvSpPr>
        <p:spPr>
          <a:xfrm>
            <a:off x="489875" y="2807650"/>
            <a:ext cx="82986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Speculative execution:</a:t>
            </a:r>
            <a:r>
              <a:rPr lang="en-US" sz="1800"/>
              <a:t> Future </a:t>
            </a:r>
            <a:r>
              <a:rPr lang="en-US" sz="1800"/>
              <a:t>instructions start before we finish one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Control flow usually make the CPU to throw away future instructions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E.g. if statement changes next instruction </a:t>
            </a:r>
            <a:r>
              <a:rPr lang="en-US" sz="2000"/>
              <a:t>→</a:t>
            </a:r>
            <a:r>
              <a:rPr lang="en-US" sz="1800"/>
              <a:t> need to clean the pipeline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Security risks: </a:t>
            </a:r>
            <a:r>
              <a:rPr lang="en-US" sz="1800"/>
              <a:t>speculative execution leaves traces that can be read by other programs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Spectre and meltdown vulnerabilities make it possible to read private data of other programs left in the registers of speculated execution</a:t>
            </a:r>
            <a:endParaRPr sz="1800"/>
          </a:p>
        </p:txBody>
      </p:sp>
      <p:cxnSp>
        <p:nvCxnSpPr>
          <p:cNvPr id="441" name="Google Shape;441;p46"/>
          <p:cNvCxnSpPr/>
          <p:nvPr/>
        </p:nvCxnSpPr>
        <p:spPr>
          <a:xfrm flipH="1">
            <a:off x="1974875" y="1400425"/>
            <a:ext cx="1500" cy="878700"/>
          </a:xfrm>
          <a:prstGeom prst="straightConnector1">
            <a:avLst/>
          </a:prstGeom>
          <a:noFill/>
          <a:ln cap="flat" cmpd="sng" w="38100">
            <a:solidFill>
              <a:srgbClr val="4F81B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2" name="Google Shape;442;p46"/>
          <p:cNvCxnSpPr/>
          <p:nvPr/>
        </p:nvCxnSpPr>
        <p:spPr>
          <a:xfrm>
            <a:off x="2485100" y="2593600"/>
            <a:ext cx="1240200" cy="7200"/>
          </a:xfrm>
          <a:prstGeom prst="straightConnector1">
            <a:avLst/>
          </a:prstGeom>
          <a:noFill/>
          <a:ln cap="flat" cmpd="sng" w="38100">
            <a:solidFill>
              <a:srgbClr val="4F81B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3" name="Google Shape;443;p46"/>
          <p:cNvSpPr txBox="1"/>
          <p:nvPr/>
        </p:nvSpPr>
        <p:spPr>
          <a:xfrm>
            <a:off x="1741725" y="1547125"/>
            <a:ext cx="29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i</a:t>
            </a:r>
            <a:endParaRPr sz="1700"/>
          </a:p>
        </p:txBody>
      </p:sp>
      <p:sp>
        <p:nvSpPr>
          <p:cNvPr id="444" name="Google Shape;444;p46"/>
          <p:cNvSpPr txBox="1"/>
          <p:nvPr/>
        </p:nvSpPr>
        <p:spPr>
          <a:xfrm>
            <a:off x="2792750" y="2253225"/>
            <a:ext cx="624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time</a:t>
            </a:r>
            <a:endParaRPr sz="1700"/>
          </a:p>
        </p:txBody>
      </p:sp>
      <p:sp>
        <p:nvSpPr>
          <p:cNvPr id="445" name="Google Shape;445;p46"/>
          <p:cNvSpPr/>
          <p:nvPr/>
        </p:nvSpPr>
        <p:spPr>
          <a:xfrm>
            <a:off x="4169560" y="849413"/>
            <a:ext cx="561600" cy="3075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WB</a:t>
            </a:r>
            <a:endParaRPr b="1" sz="1700"/>
          </a:p>
        </p:txBody>
      </p:sp>
      <p:sp>
        <p:nvSpPr>
          <p:cNvPr id="446" name="Google Shape;446;p46"/>
          <p:cNvSpPr/>
          <p:nvPr/>
        </p:nvSpPr>
        <p:spPr>
          <a:xfrm>
            <a:off x="4169570" y="1156913"/>
            <a:ext cx="561600" cy="3075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MEM</a:t>
            </a:r>
            <a:endParaRPr b="1" sz="1200"/>
          </a:p>
        </p:txBody>
      </p:sp>
      <p:sp>
        <p:nvSpPr>
          <p:cNvPr id="447" name="Google Shape;447;p46"/>
          <p:cNvSpPr/>
          <p:nvPr/>
        </p:nvSpPr>
        <p:spPr>
          <a:xfrm>
            <a:off x="4169580" y="1464413"/>
            <a:ext cx="561600" cy="3075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EX</a:t>
            </a:r>
            <a:endParaRPr b="1" sz="1800"/>
          </a:p>
        </p:txBody>
      </p:sp>
      <p:sp>
        <p:nvSpPr>
          <p:cNvPr id="448" name="Google Shape;448;p46"/>
          <p:cNvSpPr/>
          <p:nvPr/>
        </p:nvSpPr>
        <p:spPr>
          <a:xfrm>
            <a:off x="4169590" y="1771913"/>
            <a:ext cx="561600" cy="3075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ID</a:t>
            </a:r>
            <a:endParaRPr b="1" sz="1800"/>
          </a:p>
        </p:txBody>
      </p:sp>
      <p:sp>
        <p:nvSpPr>
          <p:cNvPr id="449" name="Google Shape;449;p46"/>
          <p:cNvSpPr/>
          <p:nvPr/>
        </p:nvSpPr>
        <p:spPr>
          <a:xfrm>
            <a:off x="4169600" y="2079413"/>
            <a:ext cx="561600" cy="3075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IF</a:t>
            </a:r>
            <a:endParaRPr b="1"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7"/>
          <p:cNvSpPr/>
          <p:nvPr/>
        </p:nvSpPr>
        <p:spPr>
          <a:xfrm>
            <a:off x="0" y="236775"/>
            <a:ext cx="45528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55" name="Google Shape;455;p47"/>
          <p:cNvSpPr txBox="1"/>
          <p:nvPr>
            <p:ph idx="4294967295" type="title"/>
          </p:nvPr>
        </p:nvSpPr>
        <p:spPr>
          <a:xfrm>
            <a:off x="272150" y="236775"/>
            <a:ext cx="4828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Multi-core processors: your laptop</a:t>
            </a:r>
            <a:endParaRPr/>
          </a:p>
        </p:txBody>
      </p:sp>
      <p:pic>
        <p:nvPicPr>
          <p:cNvPr id="456" name="Google Shape;4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900" y="798275"/>
            <a:ext cx="4828200" cy="2949598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7"/>
          <p:cNvSpPr txBox="1"/>
          <p:nvPr/>
        </p:nvSpPr>
        <p:spPr>
          <a:xfrm>
            <a:off x="538525" y="4479450"/>
            <a:ext cx="8356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58" name="Google Shape;458;p47"/>
          <p:cNvSpPr txBox="1"/>
          <p:nvPr/>
        </p:nvSpPr>
        <p:spPr>
          <a:xfrm>
            <a:off x="475450" y="3747875"/>
            <a:ext cx="85005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Several cores per processor allow executing multiple threads in parallel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Most likely in this course, all student </a:t>
            </a:r>
            <a:r>
              <a:rPr lang="en-US" sz="1800"/>
              <a:t>laptops </a:t>
            </a:r>
            <a:r>
              <a:rPr lang="en-US" sz="1800"/>
              <a:t>and mobile phones are multi-core and many even multi-processor</a:t>
            </a:r>
            <a:endParaRPr sz="18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 u="sng">
                <a:solidFill>
                  <a:schemeClr val="hlink"/>
                </a:solidFill>
                <a:hlinkClick r:id="rId4"/>
              </a:rPr>
              <a:t>https://superuser.com/questions/584900/how-distinguish-between-multicore-and-multiprocessor-systems</a:t>
            </a:r>
            <a:endParaRPr sz="1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8"/>
          <p:cNvSpPr/>
          <p:nvPr/>
        </p:nvSpPr>
        <p:spPr>
          <a:xfrm>
            <a:off x="0" y="236775"/>
            <a:ext cx="2766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64" name="Google Shape;464;p48"/>
          <p:cNvSpPr txBox="1"/>
          <p:nvPr>
            <p:ph idx="4294967295" type="title"/>
          </p:nvPr>
        </p:nvSpPr>
        <p:spPr>
          <a:xfrm>
            <a:off x="272150" y="236775"/>
            <a:ext cx="4828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Computing clusters</a:t>
            </a:r>
            <a:endParaRPr/>
          </a:p>
        </p:txBody>
      </p:sp>
      <p:sp>
        <p:nvSpPr>
          <p:cNvPr id="465" name="Google Shape;465;p48"/>
          <p:cNvSpPr txBox="1"/>
          <p:nvPr/>
        </p:nvSpPr>
        <p:spPr>
          <a:xfrm>
            <a:off x="372300" y="825250"/>
            <a:ext cx="8589300" cy="3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-US" sz="1800"/>
              <a:t>Computing cluster: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linking many computers with very high bandwidth connections.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/>
              <a:t>Example: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Scientific Compute Cluster (SCC) of Uni Konstanz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Infiniband: 56 Gbit/s, 0.7 s latency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Intel Broadwell HPC compute nodes</a:t>
            </a:r>
            <a:endParaRPr sz="1800"/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i="0" lang="en-US" sz="1800" u="none" cap="none" strike="noStrike">
                <a:solidFill>
                  <a:srgbClr val="000000"/>
                </a:solidFill>
              </a:rPr>
              <a:t>28 core per node</a:t>
            </a:r>
            <a:endParaRPr sz="1800"/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i="0" lang="en-US" sz="1800" u="none" cap="none" strike="noStrike">
                <a:solidFill>
                  <a:srgbClr val="000000"/>
                </a:solidFill>
              </a:rPr>
              <a:t>up to 1024 GB RAM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large RAID (redundant array of independent disks) memory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/>
              <a:t>The Politics &amp; Public Administration department is an SCC shareholder with </a:t>
            </a:r>
            <a:br>
              <a:rPr lang="en-US" sz="1800"/>
            </a:br>
            <a:r>
              <a:rPr i="0" lang="en-US" sz="1800" u="none" cap="none" strike="noStrike">
                <a:solidFill>
                  <a:srgbClr val="000000"/>
                </a:solidFill>
              </a:rPr>
              <a:t>4 compute nodes, i.e. 112 cores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part of the larger SSC infrastructure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if available, can use compute nodes of other shareholders. </a:t>
            </a:r>
            <a:r>
              <a:rPr lang="en-US" sz="1800"/>
              <a:t>Resources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might be id</a:t>
            </a:r>
            <a:r>
              <a:rPr lang="en-US" sz="1800"/>
              <a:t>le when other departments do not need them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9"/>
          <p:cNvSpPr/>
          <p:nvPr/>
        </p:nvSpPr>
        <p:spPr>
          <a:xfrm>
            <a:off x="0" y="236775"/>
            <a:ext cx="3443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71" name="Google Shape;471;p49"/>
          <p:cNvSpPr txBox="1"/>
          <p:nvPr/>
        </p:nvSpPr>
        <p:spPr>
          <a:xfrm>
            <a:off x="372292" y="772117"/>
            <a:ext cx="83994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Char char="•"/>
            </a:pPr>
            <a:r>
              <a:rPr i="0" lang="en-US" sz="2000" u="none" cap="none" strike="noStrike">
                <a:solidFill>
                  <a:srgbClr val="888888"/>
                </a:solidFill>
              </a:rPr>
              <a:t>Parallelization</a:t>
            </a:r>
            <a:endParaRPr>
              <a:solidFill>
                <a:srgbClr val="888888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Char char="•"/>
            </a:pPr>
            <a:r>
              <a:rPr i="0" lang="en-US" sz="2000" u="none" cap="none" strike="noStrike">
                <a:solidFill>
                  <a:srgbClr val="888888"/>
                </a:solidFill>
              </a:rPr>
              <a:t>Hardware Parallelization</a:t>
            </a:r>
            <a:endParaRPr>
              <a:solidFill>
                <a:srgbClr val="888888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i="0" lang="en-US" sz="2000" u="none" cap="none" strike="noStrike">
                <a:solidFill>
                  <a:schemeClr val="dk1"/>
                </a:solidFill>
              </a:rPr>
              <a:t>Software Parallelization</a:t>
            </a:r>
            <a:endParaRPr sz="20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Char char="•"/>
            </a:pPr>
            <a:r>
              <a:rPr i="0" lang="en-US" sz="2000" u="none" cap="none" strike="noStrike">
                <a:solidFill>
                  <a:srgbClr val="888888"/>
                </a:solidFill>
              </a:rPr>
              <a:t>Limitations of Parallelization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472" name="Google Shape;472;p49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Software</a:t>
            </a:r>
            <a:r>
              <a:rPr lang="en-US" sz="2400"/>
              <a:t> Parallelization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0"/>
          <p:cNvSpPr/>
          <p:nvPr/>
        </p:nvSpPr>
        <p:spPr>
          <a:xfrm>
            <a:off x="0" y="236775"/>
            <a:ext cx="44808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78" name="Google Shape;478;p50"/>
          <p:cNvSpPr txBox="1"/>
          <p:nvPr/>
        </p:nvSpPr>
        <p:spPr>
          <a:xfrm>
            <a:off x="372292" y="924517"/>
            <a:ext cx="8399400" cy="3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Multiple threads or processes in the same computer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E.g. Running mergesort with calls in separate parts of the memory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Issues: Coordinating </a:t>
            </a:r>
            <a:r>
              <a:rPr lang="en-US" sz="1800">
                <a:solidFill>
                  <a:schemeClr val="dk1"/>
                </a:solidFill>
              </a:rPr>
              <a:t>memory access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Solutions: Inter-process communication (IPC) and Message Passing Interfaces (MPI) - not covered here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Multiple machines connected through a network: </a:t>
            </a:r>
            <a:r>
              <a:rPr b="1" lang="en-US" sz="1800">
                <a:solidFill>
                  <a:schemeClr val="dk1"/>
                </a:solidFill>
              </a:rPr>
              <a:t>distributed computing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E.g. splitting parts of mergesort to different machines and merging results in more central machines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Issues: network communication is the bottleneck for computation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Solutions: distributed paradigms like MapReduce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79" name="Google Shape;479;p50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Types of </a:t>
            </a:r>
            <a:r>
              <a:rPr lang="en-US" sz="2400"/>
              <a:t>Software Parallelization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1"/>
          <p:cNvSpPr/>
          <p:nvPr/>
        </p:nvSpPr>
        <p:spPr>
          <a:xfrm>
            <a:off x="0" y="236775"/>
            <a:ext cx="1992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85" name="Google Shape;485;p51"/>
          <p:cNvSpPr txBox="1"/>
          <p:nvPr>
            <p:ph idx="4294967295" type="title"/>
          </p:nvPr>
        </p:nvSpPr>
        <p:spPr>
          <a:xfrm>
            <a:off x="272144" y="236775"/>
            <a:ext cx="1720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MapReduce</a:t>
            </a:r>
            <a:endParaRPr/>
          </a:p>
        </p:txBody>
      </p:sp>
      <p:pic>
        <p:nvPicPr>
          <p:cNvPr id="486" name="Google Shape;486;p51"/>
          <p:cNvPicPr preferRelativeResize="0"/>
          <p:nvPr/>
        </p:nvPicPr>
        <p:blipFill rotWithShape="1">
          <a:blip r:embed="rId3">
            <a:alphaModFix/>
          </a:blip>
          <a:srcRect b="8202" l="21646" r="26984" t="32485"/>
          <a:stretch/>
        </p:blipFill>
        <p:spPr>
          <a:xfrm>
            <a:off x="1188525" y="928375"/>
            <a:ext cx="6343027" cy="3873376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1"/>
          <p:cNvSpPr/>
          <p:nvPr/>
        </p:nvSpPr>
        <p:spPr>
          <a:xfrm>
            <a:off x="5798978" y="1129559"/>
            <a:ext cx="2100000" cy="53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2"/>
          <p:cNvSpPr/>
          <p:nvPr/>
        </p:nvSpPr>
        <p:spPr>
          <a:xfrm>
            <a:off x="0" y="236775"/>
            <a:ext cx="1992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93" name="Google Shape;493;p52"/>
          <p:cNvSpPr txBox="1"/>
          <p:nvPr>
            <p:ph idx="4294967295" type="title"/>
          </p:nvPr>
        </p:nvSpPr>
        <p:spPr>
          <a:xfrm>
            <a:off x="272144" y="236775"/>
            <a:ext cx="1720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MapReduce</a:t>
            </a:r>
            <a:endParaRPr/>
          </a:p>
        </p:txBody>
      </p:sp>
      <p:pic>
        <p:nvPicPr>
          <p:cNvPr id="494" name="Google Shape;494;p52"/>
          <p:cNvPicPr preferRelativeResize="0"/>
          <p:nvPr/>
        </p:nvPicPr>
        <p:blipFill rotWithShape="1">
          <a:blip r:embed="rId3">
            <a:alphaModFix/>
          </a:blip>
          <a:srcRect b="8202" l="21646" r="26984" t="32485"/>
          <a:stretch/>
        </p:blipFill>
        <p:spPr>
          <a:xfrm>
            <a:off x="5328775" y="1043449"/>
            <a:ext cx="3220114" cy="1966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2"/>
          <p:cNvSpPr/>
          <p:nvPr/>
        </p:nvSpPr>
        <p:spPr>
          <a:xfrm>
            <a:off x="7668800" y="1188217"/>
            <a:ext cx="1079100" cy="27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5700" y="3150711"/>
            <a:ext cx="2955475" cy="764028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2"/>
          <p:cNvSpPr txBox="1"/>
          <p:nvPr/>
        </p:nvSpPr>
        <p:spPr>
          <a:xfrm>
            <a:off x="593475" y="1229350"/>
            <a:ext cx="452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2"/>
          <p:cNvSpPr txBox="1"/>
          <p:nvPr/>
        </p:nvSpPr>
        <p:spPr>
          <a:xfrm>
            <a:off x="593475" y="870550"/>
            <a:ext cx="46206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Map phase</a:t>
            </a:r>
            <a:r>
              <a:rPr lang="en-US" sz="1800"/>
              <a:t>: compute parts of the solution in partial datasets in each machine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Communication phase</a:t>
            </a:r>
            <a:r>
              <a:rPr lang="en-US" sz="1800"/>
              <a:t>: send Map results to the Reducer over the network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Reduce phase: </a:t>
            </a:r>
            <a:r>
              <a:rPr lang="en-US" sz="1800"/>
              <a:t>combine Map results into the final solution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Computations can take several Map-Reduce iterations or hierarchies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Apache Hadoop and Spark are some of the most popular software solutions for MapReduce</a:t>
            </a:r>
            <a:endParaRPr sz="1800"/>
          </a:p>
        </p:txBody>
      </p:sp>
      <p:pic>
        <p:nvPicPr>
          <p:cNvPr id="499" name="Google Shape;49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6125" y="3914750"/>
            <a:ext cx="1848475" cy="9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3"/>
          <p:cNvSpPr/>
          <p:nvPr/>
        </p:nvSpPr>
        <p:spPr>
          <a:xfrm>
            <a:off x="0" y="236775"/>
            <a:ext cx="52707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05" name="Google Shape;505;p53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Distributed statistical inference example</a:t>
            </a:r>
            <a:endParaRPr/>
          </a:p>
        </p:txBody>
      </p:sp>
      <p:pic>
        <p:nvPicPr>
          <p:cNvPr id="506" name="Google Shape;506;p53"/>
          <p:cNvPicPr preferRelativeResize="0"/>
          <p:nvPr/>
        </p:nvPicPr>
        <p:blipFill rotWithShape="1">
          <a:blip r:embed="rId3">
            <a:alphaModFix/>
          </a:blip>
          <a:srcRect b="30915" l="21642" r="6337" t="32481"/>
          <a:stretch/>
        </p:blipFill>
        <p:spPr>
          <a:xfrm>
            <a:off x="378650" y="828150"/>
            <a:ext cx="8386699" cy="2264426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3"/>
          <p:cNvSpPr txBox="1"/>
          <p:nvPr/>
        </p:nvSpPr>
        <p:spPr>
          <a:xfrm>
            <a:off x="438025" y="3092575"/>
            <a:ext cx="8386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Billions of data points distributed in several thousand data servers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Objectives: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Save time by using distributed architecture: bring code to the data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Warning! Communication time matters (vs. plain parallel processing)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Inference should have desirable statistical properties and minimize additional error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4"/>
          <p:cNvSpPr/>
          <p:nvPr/>
        </p:nvSpPr>
        <p:spPr>
          <a:xfrm>
            <a:off x="0" y="236775"/>
            <a:ext cx="61749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13" name="Google Shape;513;p54"/>
          <p:cNvSpPr txBox="1"/>
          <p:nvPr>
            <p:ph idx="4294967295" type="title"/>
          </p:nvPr>
        </p:nvSpPr>
        <p:spPr>
          <a:xfrm>
            <a:off x="272153" y="236775"/>
            <a:ext cx="64116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Problems with averaging</a:t>
            </a:r>
            <a:r>
              <a:rPr lang="en-US" sz="2400"/>
              <a:t>: Pearson's correlation</a:t>
            </a:r>
            <a:endParaRPr/>
          </a:p>
        </p:txBody>
      </p:sp>
      <p:pic>
        <p:nvPicPr>
          <p:cNvPr id="514" name="Google Shape;514;p54"/>
          <p:cNvPicPr preferRelativeResize="0"/>
          <p:nvPr/>
        </p:nvPicPr>
        <p:blipFill rotWithShape="1">
          <a:blip r:embed="rId3">
            <a:alphaModFix/>
          </a:blip>
          <a:srcRect b="7191" l="22183" r="44507" t="30108"/>
          <a:stretch/>
        </p:blipFill>
        <p:spPr>
          <a:xfrm>
            <a:off x="505675" y="819550"/>
            <a:ext cx="3928277" cy="39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4"/>
          <p:cNvSpPr txBox="1"/>
          <p:nvPr/>
        </p:nvSpPr>
        <p:spPr>
          <a:xfrm>
            <a:off x="5002200" y="1045625"/>
            <a:ext cx="3546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Map: </a:t>
            </a:r>
            <a:r>
              <a:rPr lang="en-US" sz="1800"/>
              <a:t>compute Pearson's correlation in each local sample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Reduce: </a:t>
            </a:r>
            <a:r>
              <a:rPr lang="en-US" sz="1800"/>
              <a:t>aggregate to the final estimator by averaging each Map result</a:t>
            </a:r>
            <a:endParaRPr sz="1800"/>
          </a:p>
        </p:txBody>
      </p:sp>
      <p:pic>
        <p:nvPicPr>
          <p:cNvPr id="516" name="Google Shape;51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2200" y="3545875"/>
            <a:ext cx="3880225" cy="948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/>
          <p:nvPr/>
        </p:nvSpPr>
        <p:spPr>
          <a:xfrm>
            <a:off x="0" y="236775"/>
            <a:ext cx="3051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41" name="Google Shape;141;p28"/>
          <p:cNvSpPr txBox="1"/>
          <p:nvPr/>
        </p:nvSpPr>
        <p:spPr>
          <a:xfrm>
            <a:off x="372292" y="772117"/>
            <a:ext cx="83994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i="0" lang="en-US" sz="2000" u="none" cap="none" strike="noStrike">
                <a:solidFill>
                  <a:srgbClr val="000000"/>
                </a:solidFill>
              </a:rPr>
              <a:t>Parallelization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i="0" lang="en-US" sz="2000" u="none" cap="none" strike="noStrike">
                <a:solidFill>
                  <a:srgbClr val="000000"/>
                </a:solidFill>
              </a:rPr>
              <a:t>Hardware Parallelization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i="0" lang="en-US" sz="2000" u="none" cap="none" strike="noStrike">
                <a:solidFill>
                  <a:srgbClr val="000000"/>
                </a:solidFill>
              </a:rPr>
              <a:t>Software Parallelization</a:t>
            </a:r>
            <a:endParaRPr sz="2000"/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i="0" lang="en-US" sz="2000" u="none" cap="none" strike="noStrike">
                <a:solidFill>
                  <a:srgbClr val="000000"/>
                </a:solidFill>
              </a:rPr>
              <a:t>Limitations of Parallelization</a:t>
            </a:r>
            <a:endParaRPr/>
          </a:p>
        </p:txBody>
      </p:sp>
      <p:sp>
        <p:nvSpPr>
          <p:cNvPr id="142" name="Google Shape;142;p28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Overview Session 12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5"/>
          <p:cNvSpPr/>
          <p:nvPr/>
        </p:nvSpPr>
        <p:spPr>
          <a:xfrm>
            <a:off x="0" y="236775"/>
            <a:ext cx="61749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22" name="Google Shape;522;p55"/>
          <p:cNvSpPr txBox="1"/>
          <p:nvPr>
            <p:ph idx="4294967295" type="title"/>
          </p:nvPr>
        </p:nvSpPr>
        <p:spPr>
          <a:xfrm>
            <a:off x="272153" y="236775"/>
            <a:ext cx="64116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Problems with averaging: Pearson's correlation</a:t>
            </a:r>
            <a:endParaRPr/>
          </a:p>
        </p:txBody>
      </p:sp>
      <p:pic>
        <p:nvPicPr>
          <p:cNvPr id="523" name="Google Shape;523;p55"/>
          <p:cNvPicPr preferRelativeResize="0"/>
          <p:nvPr/>
        </p:nvPicPr>
        <p:blipFill rotWithShape="1">
          <a:blip r:embed="rId3">
            <a:alphaModFix/>
          </a:blip>
          <a:srcRect b="9560" l="22365" r="7057" t="28756"/>
          <a:stretch/>
        </p:blipFill>
        <p:spPr>
          <a:xfrm>
            <a:off x="533975" y="832700"/>
            <a:ext cx="8393448" cy="389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6"/>
          <p:cNvSpPr/>
          <p:nvPr/>
        </p:nvSpPr>
        <p:spPr>
          <a:xfrm>
            <a:off x="0" y="236775"/>
            <a:ext cx="61749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29" name="Google Shape;529;p56"/>
          <p:cNvSpPr txBox="1"/>
          <p:nvPr>
            <p:ph idx="4294967295" type="title"/>
          </p:nvPr>
        </p:nvSpPr>
        <p:spPr>
          <a:xfrm>
            <a:off x="272153" y="236775"/>
            <a:ext cx="64116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Smarter distributed calculation of correlations</a:t>
            </a:r>
            <a:endParaRPr/>
          </a:p>
        </p:txBody>
      </p:sp>
      <p:pic>
        <p:nvPicPr>
          <p:cNvPr id="530" name="Google Shape;530;p56"/>
          <p:cNvPicPr preferRelativeResize="0"/>
          <p:nvPr/>
        </p:nvPicPr>
        <p:blipFill rotWithShape="1">
          <a:blip r:embed="rId3">
            <a:alphaModFix/>
          </a:blip>
          <a:srcRect b="12272" l="21647" r="7771" t="28755"/>
          <a:stretch/>
        </p:blipFill>
        <p:spPr>
          <a:xfrm>
            <a:off x="466850" y="960875"/>
            <a:ext cx="8336448" cy="370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7"/>
          <p:cNvSpPr/>
          <p:nvPr/>
        </p:nvSpPr>
        <p:spPr>
          <a:xfrm>
            <a:off x="0" y="236775"/>
            <a:ext cx="61749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536" name="Google Shape;536;p57"/>
          <p:cNvPicPr preferRelativeResize="0"/>
          <p:nvPr/>
        </p:nvPicPr>
        <p:blipFill rotWithShape="1">
          <a:blip r:embed="rId3">
            <a:alphaModFix/>
          </a:blip>
          <a:srcRect b="8540" l="21321" r="6694" t="32147"/>
          <a:stretch/>
        </p:blipFill>
        <p:spPr>
          <a:xfrm>
            <a:off x="172400" y="941800"/>
            <a:ext cx="8759798" cy="38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7"/>
          <p:cNvSpPr txBox="1"/>
          <p:nvPr>
            <p:ph idx="4294967295" type="title"/>
          </p:nvPr>
        </p:nvSpPr>
        <p:spPr>
          <a:xfrm>
            <a:off x="272153" y="236775"/>
            <a:ext cx="64116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Smarter distributed calculation of correlations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8"/>
          <p:cNvSpPr/>
          <p:nvPr/>
        </p:nvSpPr>
        <p:spPr>
          <a:xfrm>
            <a:off x="0" y="236775"/>
            <a:ext cx="61749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543" name="Google Shape;543;p58"/>
          <p:cNvPicPr preferRelativeResize="0"/>
          <p:nvPr/>
        </p:nvPicPr>
        <p:blipFill rotWithShape="1">
          <a:blip r:embed="rId3">
            <a:alphaModFix/>
          </a:blip>
          <a:srcRect b="8540" l="21321" r="6694" t="32147"/>
          <a:stretch/>
        </p:blipFill>
        <p:spPr>
          <a:xfrm>
            <a:off x="172400" y="941800"/>
            <a:ext cx="8759798" cy="38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8"/>
          <p:cNvSpPr txBox="1"/>
          <p:nvPr>
            <p:ph idx="4294967295" type="title"/>
          </p:nvPr>
        </p:nvSpPr>
        <p:spPr>
          <a:xfrm>
            <a:off x="272153" y="236775"/>
            <a:ext cx="64116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Smarter distributed calculation of correlations</a:t>
            </a:r>
            <a:endParaRPr/>
          </a:p>
        </p:txBody>
      </p:sp>
      <p:sp>
        <p:nvSpPr>
          <p:cNvPr id="545" name="Google Shape;545;p58"/>
          <p:cNvSpPr/>
          <p:nvPr/>
        </p:nvSpPr>
        <p:spPr>
          <a:xfrm>
            <a:off x="2529375" y="3419575"/>
            <a:ext cx="3137100" cy="918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Added </a:t>
            </a:r>
            <a:r>
              <a:rPr b="1" lang="en-US" sz="1800"/>
              <a:t>communication</a:t>
            </a:r>
            <a:r>
              <a:rPr b="1" lang="en-US" sz="1800"/>
              <a:t> time tradeoff to avoid added variance in estimate</a:t>
            </a:r>
            <a:endParaRPr b="1" sz="1800"/>
          </a:p>
        </p:txBody>
      </p:sp>
      <p:cxnSp>
        <p:nvCxnSpPr>
          <p:cNvPr id="546" name="Google Shape;546;p58"/>
          <p:cNvCxnSpPr>
            <a:stCxn id="545" idx="1"/>
          </p:cNvCxnSpPr>
          <p:nvPr/>
        </p:nvCxnSpPr>
        <p:spPr>
          <a:xfrm rot="10800000">
            <a:off x="678375" y="2684875"/>
            <a:ext cx="1851000" cy="1194000"/>
          </a:xfrm>
          <a:prstGeom prst="straightConnector1">
            <a:avLst/>
          </a:prstGeom>
          <a:noFill/>
          <a:ln cap="flat" cmpd="sng" w="38100">
            <a:solidFill>
              <a:srgbClr val="4F81B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9"/>
          <p:cNvSpPr/>
          <p:nvPr/>
        </p:nvSpPr>
        <p:spPr>
          <a:xfrm>
            <a:off x="0" y="236775"/>
            <a:ext cx="3443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52" name="Google Shape;552;p59"/>
          <p:cNvSpPr txBox="1"/>
          <p:nvPr/>
        </p:nvSpPr>
        <p:spPr>
          <a:xfrm>
            <a:off x="372292" y="772117"/>
            <a:ext cx="83994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Char char="•"/>
            </a:pPr>
            <a:r>
              <a:rPr i="0" lang="en-US" sz="2000" u="none" cap="none" strike="noStrike">
                <a:solidFill>
                  <a:srgbClr val="888888"/>
                </a:solidFill>
              </a:rPr>
              <a:t>Parallelization</a:t>
            </a:r>
            <a:endParaRPr>
              <a:solidFill>
                <a:srgbClr val="888888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Char char="•"/>
            </a:pPr>
            <a:r>
              <a:rPr i="0" lang="en-US" sz="2000" u="none" cap="none" strike="noStrike">
                <a:solidFill>
                  <a:srgbClr val="888888"/>
                </a:solidFill>
              </a:rPr>
              <a:t>Hardware Parallelization</a:t>
            </a:r>
            <a:endParaRPr>
              <a:solidFill>
                <a:srgbClr val="888888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Char char="•"/>
            </a:pPr>
            <a:r>
              <a:rPr i="0" lang="en-US" sz="2000" u="none" cap="none" strike="noStrike">
                <a:solidFill>
                  <a:srgbClr val="888888"/>
                </a:solidFill>
              </a:rPr>
              <a:t>Software Parallelization</a:t>
            </a:r>
            <a:endParaRPr sz="2000">
              <a:solidFill>
                <a:srgbClr val="888888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i="0" lang="en-US" sz="2000" u="none" cap="none" strike="noStrike">
                <a:solidFill>
                  <a:schemeClr val="dk1"/>
                </a:solidFill>
              </a:rPr>
              <a:t>Limitations of P</a:t>
            </a:r>
            <a:r>
              <a:rPr lang="en-US" sz="2000">
                <a:solidFill>
                  <a:schemeClr val="dk1"/>
                </a:solidFill>
              </a:rPr>
              <a:t>arallelization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3" name="Google Shape;553;p59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Limitations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0"/>
          <p:cNvSpPr/>
          <p:nvPr/>
        </p:nvSpPr>
        <p:spPr>
          <a:xfrm>
            <a:off x="0" y="236775"/>
            <a:ext cx="3443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59" name="Google Shape;559;p60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Limits to Parallelization</a:t>
            </a:r>
            <a:endParaRPr/>
          </a:p>
        </p:txBody>
      </p:sp>
      <p:sp>
        <p:nvSpPr>
          <p:cNvPr id="560" name="Google Shape;560;p60"/>
          <p:cNvSpPr txBox="1"/>
          <p:nvPr/>
        </p:nvSpPr>
        <p:spPr>
          <a:xfrm>
            <a:off x="272162" y="1009169"/>
            <a:ext cx="8399400" cy="3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Can you actually achieve an optimal speedup?</a:t>
            </a:r>
            <a:endParaRPr b="1" i="0" sz="1800" u="none" cap="none" strike="noStrike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Gene Amdahl (1967): there is an upper limit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intuition: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there is always a part of the code that can not be parallelized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with increasing parallelization, this part dominates the overall runtime of the program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maximal speedup depends on two </a:t>
            </a:r>
            <a:r>
              <a:rPr lang="en-US" sz="1800"/>
              <a:t>variables: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P: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fraction of computation that can be parallelized, e.g. 80%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N: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number of processors / threads that </a:t>
            </a:r>
            <a:r>
              <a:rPr lang="en-US" sz="1800"/>
              <a:t>can be used in parallel</a:t>
            </a:r>
            <a:endParaRPr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1"/>
          <p:cNvSpPr/>
          <p:nvPr/>
        </p:nvSpPr>
        <p:spPr>
          <a:xfrm>
            <a:off x="0" y="236775"/>
            <a:ext cx="49815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66" name="Google Shape;566;p61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Limits to</a:t>
            </a:r>
            <a:r>
              <a:rPr lang="en-US" sz="2400"/>
              <a:t> Parallelization: Amdahl's law</a:t>
            </a:r>
            <a:endParaRPr/>
          </a:p>
        </p:txBody>
      </p:sp>
      <p:pic>
        <p:nvPicPr>
          <p:cNvPr id="567" name="Google Shape;56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25" y="913302"/>
            <a:ext cx="2443775" cy="11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3500" y="821775"/>
            <a:ext cx="5148101" cy="4024101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1"/>
          <p:cNvSpPr txBox="1"/>
          <p:nvPr/>
        </p:nvSpPr>
        <p:spPr>
          <a:xfrm>
            <a:off x="0" y="2092800"/>
            <a:ext cx="37446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-US" sz="1800">
                <a:solidFill>
                  <a:schemeClr val="dk1"/>
                </a:solidFill>
              </a:rPr>
              <a:t>S: </a:t>
            </a:r>
            <a:r>
              <a:rPr lang="en-US" sz="1800">
                <a:solidFill>
                  <a:schemeClr val="dk1"/>
                </a:solidFill>
              </a:rPr>
              <a:t>Speed up execution of the whole task, e.g. 2x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-US" sz="1800">
                <a:solidFill>
                  <a:schemeClr val="dk1"/>
                </a:solidFill>
              </a:rPr>
              <a:t>P:</a:t>
            </a:r>
            <a:r>
              <a:rPr lang="en-US" sz="1800">
                <a:solidFill>
                  <a:schemeClr val="dk1"/>
                </a:solidFill>
              </a:rPr>
              <a:t> fraction of computation that can be parallelized, e.g. 80%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-US" sz="1800">
                <a:solidFill>
                  <a:schemeClr val="dk1"/>
                </a:solidFill>
              </a:rPr>
              <a:t>N: </a:t>
            </a:r>
            <a:r>
              <a:rPr lang="en-US" sz="1800">
                <a:solidFill>
                  <a:schemeClr val="dk1"/>
                </a:solidFill>
              </a:rPr>
              <a:t>number of processors / threads that can be used in parallel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2"/>
          <p:cNvSpPr/>
          <p:nvPr/>
        </p:nvSpPr>
        <p:spPr>
          <a:xfrm>
            <a:off x="0" y="236775"/>
            <a:ext cx="3443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75" name="Google Shape;575;p62"/>
          <p:cNvSpPr txBox="1"/>
          <p:nvPr/>
        </p:nvSpPr>
        <p:spPr>
          <a:xfrm>
            <a:off x="372292" y="913417"/>
            <a:ext cx="8399400" cy="3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i="0" lang="en-US" sz="2000" u="none" cap="none" strike="noStrike">
                <a:solidFill>
                  <a:schemeClr val="dk1"/>
                </a:solidFill>
              </a:rPr>
              <a:t>Parallelization</a:t>
            </a:r>
            <a:endParaRPr i="0" sz="2000" u="none" cap="none" strike="noStrike">
              <a:solidFill>
                <a:schemeClr val="dk1"/>
              </a:solidFill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Motivation with Moore's law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Example paradigms: multi-core, multi-processor, multi-thread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Parallelization vs concurrency</a:t>
            </a:r>
            <a:endParaRPr sz="20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i="0" lang="en-US" sz="2000" u="none" cap="none" strike="noStrike">
                <a:solidFill>
                  <a:schemeClr val="dk1"/>
                </a:solidFill>
              </a:rPr>
              <a:t>Hardware Parallelization</a:t>
            </a:r>
            <a:endParaRPr i="0" sz="2000" u="none" cap="none" strike="noStrike">
              <a:solidFill>
                <a:schemeClr val="dk1"/>
              </a:solidFill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Instruction-level parallelization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Multi-core processors, GPUs, and clusters</a:t>
            </a:r>
            <a:endParaRPr sz="20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i="0" lang="en-US" sz="2000" u="none" cap="none" strike="noStrike">
                <a:solidFill>
                  <a:schemeClr val="dk1"/>
                </a:solidFill>
              </a:rPr>
              <a:t>Software Parallelization</a:t>
            </a:r>
            <a:endParaRPr i="0" sz="2000" u="none" cap="none" strike="noStrike">
              <a:solidFill>
                <a:schemeClr val="dk1"/>
              </a:solidFill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Distributed computing: MapReduce</a:t>
            </a:r>
            <a:endParaRPr sz="20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i="0" lang="en-US" sz="2000" u="none" cap="none" strike="noStrike">
                <a:solidFill>
                  <a:schemeClr val="dk1"/>
                </a:solidFill>
              </a:rPr>
              <a:t>Limitations: Am</a:t>
            </a:r>
            <a:r>
              <a:rPr lang="en-US" sz="2000">
                <a:solidFill>
                  <a:schemeClr val="dk1"/>
                </a:solidFill>
              </a:rPr>
              <a:t>dahl's law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6" name="Google Shape;576;p62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Summary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3"/>
          <p:cNvSpPr/>
          <p:nvPr/>
        </p:nvSpPr>
        <p:spPr>
          <a:xfrm>
            <a:off x="-1" y="236765"/>
            <a:ext cx="23922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82" name="Google Shape;582;p63"/>
          <p:cNvSpPr txBox="1"/>
          <p:nvPr/>
        </p:nvSpPr>
        <p:spPr>
          <a:xfrm>
            <a:off x="372292" y="772117"/>
            <a:ext cx="83994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Computational Social Science</a:t>
            </a:r>
            <a:endParaRPr sz="20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Digital Behavioral Data in the Social Sciences</a:t>
            </a:r>
            <a:endParaRPr sz="2000"/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New Methods in the Social Sciences</a:t>
            </a:r>
            <a:endParaRPr sz="2000"/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Computational Analysis of Social Science Theory</a:t>
            </a:r>
            <a:endParaRPr sz="2000"/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Courses Outlook</a:t>
            </a:r>
            <a:endParaRPr sz="2000"/>
          </a:p>
        </p:txBody>
      </p:sp>
      <p:sp>
        <p:nvSpPr>
          <p:cNvPr id="583" name="Google Shape;583;p63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Overview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4"/>
          <p:cNvSpPr/>
          <p:nvPr/>
        </p:nvSpPr>
        <p:spPr>
          <a:xfrm>
            <a:off x="0" y="236775"/>
            <a:ext cx="49167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89" name="Google Shape;589;p64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Computational Social Science (CSS)</a:t>
            </a:r>
            <a:endParaRPr/>
          </a:p>
        </p:txBody>
      </p:sp>
      <p:pic>
        <p:nvPicPr>
          <p:cNvPr id="590" name="Google Shape;590;p64"/>
          <p:cNvPicPr preferRelativeResize="0"/>
          <p:nvPr/>
        </p:nvPicPr>
        <p:blipFill rotWithShape="1">
          <a:blip r:embed="rId3">
            <a:alphaModFix/>
          </a:blip>
          <a:srcRect b="5024" l="0" r="0" t="0"/>
          <a:stretch/>
        </p:blipFill>
        <p:spPr>
          <a:xfrm>
            <a:off x="4742325" y="2015025"/>
            <a:ext cx="4191000" cy="28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4"/>
          <p:cNvSpPr txBox="1"/>
          <p:nvPr/>
        </p:nvSpPr>
        <p:spPr>
          <a:xfrm>
            <a:off x="903375" y="1556900"/>
            <a:ext cx="66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64"/>
          <p:cNvSpPr/>
          <p:nvPr/>
        </p:nvSpPr>
        <p:spPr>
          <a:xfrm flipH="1" rot="10800000">
            <a:off x="338975" y="926896"/>
            <a:ext cx="8226522" cy="91130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317" y="0"/>
                </a:lnTo>
                <a:cubicBezTo>
                  <a:pt x="2147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64"/>
          <p:cNvSpPr txBox="1"/>
          <p:nvPr/>
        </p:nvSpPr>
        <p:spPr>
          <a:xfrm>
            <a:off x="408991" y="880500"/>
            <a:ext cx="808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Century Schoolbook"/>
              <a:buNone/>
            </a:pPr>
            <a:r>
              <a:rPr b="1" lang="en-US" sz="1800">
                <a:solidFill>
                  <a:srgbClr val="0070C0"/>
                </a:solidFill>
              </a:rPr>
              <a:t>Computational Social Science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272822"/>
                </a:solidFill>
                <a:highlight>
                  <a:srgbClr val="FFFFFF"/>
                </a:highlight>
              </a:rPr>
              <a:t>Quantitative testing theories from the social sciences at unprecedented breadth and depth and scale. (Lazer et. al. Science, 2009)</a:t>
            </a:r>
            <a:endParaRPr sz="1800"/>
          </a:p>
        </p:txBody>
      </p:sp>
      <p:sp>
        <p:nvSpPr>
          <p:cNvPr id="594" name="Google Shape;594;p64"/>
          <p:cNvSpPr txBox="1"/>
          <p:nvPr/>
        </p:nvSpPr>
        <p:spPr>
          <a:xfrm>
            <a:off x="545900" y="1957100"/>
            <a:ext cx="3921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Using new, large-scale data to inform social science theory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Quantitative and empirical, not just theoretical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Not data-driven studies: interdisciplinary research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Computational social science.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5"/>
              </a:rPr>
              <a:t>D Lazer, A Pentland, L Adamic, S Aral, AL Barabási… Science, 2009 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/>
          <p:nvPr/>
        </p:nvSpPr>
        <p:spPr>
          <a:xfrm>
            <a:off x="0" y="236775"/>
            <a:ext cx="20475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48" name="Google Shape;148;p29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Moore's law</a:t>
            </a:r>
            <a:endParaRPr/>
          </a:p>
        </p:txBody>
      </p:sp>
      <p:pic>
        <p:nvPicPr>
          <p:cNvPr id="149" name="Google Shape;1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200" y="0"/>
            <a:ext cx="6897802" cy="487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763" y="991350"/>
            <a:ext cx="1629975" cy="21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000" y="3225050"/>
            <a:ext cx="1541724" cy="15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5"/>
          <p:cNvSpPr/>
          <p:nvPr/>
        </p:nvSpPr>
        <p:spPr>
          <a:xfrm>
            <a:off x="0" y="236775"/>
            <a:ext cx="67389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00" name="Google Shape;600;p65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Buzzwords related to Computational Social Science</a:t>
            </a:r>
            <a:endParaRPr sz="2400"/>
          </a:p>
        </p:txBody>
      </p:sp>
      <p:sp>
        <p:nvSpPr>
          <p:cNvPr id="601" name="Google Shape;601;p65"/>
          <p:cNvSpPr txBox="1"/>
          <p:nvPr/>
        </p:nvSpPr>
        <p:spPr>
          <a:xfrm>
            <a:off x="903375" y="3004700"/>
            <a:ext cx="66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65"/>
          <p:cNvSpPr/>
          <p:nvPr/>
        </p:nvSpPr>
        <p:spPr>
          <a:xfrm flipH="1" rot="10800000">
            <a:off x="338975" y="2374696"/>
            <a:ext cx="8226522" cy="91130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317" y="0"/>
                </a:lnTo>
                <a:cubicBezTo>
                  <a:pt x="2147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65"/>
          <p:cNvSpPr txBox="1"/>
          <p:nvPr/>
        </p:nvSpPr>
        <p:spPr>
          <a:xfrm>
            <a:off x="408991" y="2328300"/>
            <a:ext cx="808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Century Schoolbook"/>
              <a:buNone/>
            </a:pPr>
            <a:r>
              <a:rPr b="1" lang="en-US" sz="1800">
                <a:solidFill>
                  <a:srgbClr val="0070C0"/>
                </a:solidFill>
              </a:rPr>
              <a:t>Web Science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272822"/>
                </a:solidFill>
                <a:highlight>
                  <a:srgbClr val="FFFFFF"/>
                </a:highlight>
              </a:rPr>
              <a:t>Study of the Web as a socio-technical system. Empirical studies but also computer science methods development.</a:t>
            </a:r>
            <a:endParaRPr sz="1800"/>
          </a:p>
        </p:txBody>
      </p:sp>
      <p:sp>
        <p:nvSpPr>
          <p:cNvPr id="604" name="Google Shape;604;p65"/>
          <p:cNvSpPr txBox="1"/>
          <p:nvPr/>
        </p:nvSpPr>
        <p:spPr>
          <a:xfrm>
            <a:off x="973388" y="1771175"/>
            <a:ext cx="66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65"/>
          <p:cNvSpPr/>
          <p:nvPr/>
        </p:nvSpPr>
        <p:spPr>
          <a:xfrm flipH="1" rot="10800000">
            <a:off x="408988" y="1064971"/>
            <a:ext cx="8226522" cy="91130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317" y="0"/>
                </a:lnTo>
                <a:cubicBezTo>
                  <a:pt x="2147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65"/>
          <p:cNvSpPr txBox="1"/>
          <p:nvPr/>
        </p:nvSpPr>
        <p:spPr>
          <a:xfrm>
            <a:off x="479004" y="1018575"/>
            <a:ext cx="808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Century Schoolbook"/>
              <a:buNone/>
            </a:pPr>
            <a:r>
              <a:rPr b="1" lang="en-US" sz="1800">
                <a:solidFill>
                  <a:srgbClr val="0070C0"/>
                </a:solidFill>
              </a:rPr>
              <a:t>Social Data Science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272822"/>
                </a:solidFill>
                <a:highlight>
                  <a:srgbClr val="FFFFFF"/>
                </a:highlight>
              </a:rPr>
              <a:t>Focus on new methods to study human behavior and society rather than on testing or developing social science theory. Almost a synonym of CSS.</a:t>
            </a:r>
            <a:endParaRPr sz="1800"/>
          </a:p>
        </p:txBody>
      </p:sp>
      <p:sp>
        <p:nvSpPr>
          <p:cNvPr id="607" name="Google Shape;607;p65"/>
          <p:cNvSpPr txBox="1"/>
          <p:nvPr/>
        </p:nvSpPr>
        <p:spPr>
          <a:xfrm>
            <a:off x="903388" y="4208425"/>
            <a:ext cx="66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65"/>
          <p:cNvSpPr/>
          <p:nvPr/>
        </p:nvSpPr>
        <p:spPr>
          <a:xfrm flipH="1" rot="10800000">
            <a:off x="338988" y="3654621"/>
            <a:ext cx="8226522" cy="91130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317" y="0"/>
                </a:lnTo>
                <a:cubicBezTo>
                  <a:pt x="2147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65"/>
          <p:cNvSpPr txBox="1"/>
          <p:nvPr/>
        </p:nvSpPr>
        <p:spPr>
          <a:xfrm>
            <a:off x="409004" y="3608225"/>
            <a:ext cx="808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Century Schoolbook"/>
              <a:buNone/>
            </a:pPr>
            <a:r>
              <a:rPr b="1" lang="en-US" sz="1800">
                <a:solidFill>
                  <a:srgbClr val="0070C0"/>
                </a:solidFill>
              </a:rPr>
              <a:t>Digital Sociology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272822"/>
                </a:solidFill>
                <a:highlight>
                  <a:srgbClr val="FFFFFF"/>
                </a:highlight>
              </a:rPr>
              <a:t>Sociology of the digital transformation and social phenomena affected by the new use of Information and Communication Technology</a:t>
            </a: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6"/>
          <p:cNvSpPr/>
          <p:nvPr/>
        </p:nvSpPr>
        <p:spPr>
          <a:xfrm>
            <a:off x="0" y="236775"/>
            <a:ext cx="62082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15" name="Google Shape;615;p66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i="1" lang="en-US" sz="2400"/>
              <a:t>Computational </a:t>
            </a:r>
            <a:r>
              <a:rPr lang="en-US" sz="2400"/>
              <a:t>in Computational Social Science</a:t>
            </a:r>
            <a:endParaRPr sz="2400"/>
          </a:p>
        </p:txBody>
      </p:sp>
      <p:sp>
        <p:nvSpPr>
          <p:cNvPr id="616" name="Google Shape;616;p66"/>
          <p:cNvSpPr txBox="1"/>
          <p:nvPr/>
        </p:nvSpPr>
        <p:spPr>
          <a:xfrm>
            <a:off x="903375" y="3233300"/>
            <a:ext cx="66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66"/>
          <p:cNvSpPr/>
          <p:nvPr/>
        </p:nvSpPr>
        <p:spPr>
          <a:xfrm flipH="1" rot="10800000">
            <a:off x="338975" y="2603296"/>
            <a:ext cx="8226522" cy="91130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317" y="0"/>
                </a:lnTo>
                <a:cubicBezTo>
                  <a:pt x="2147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66"/>
          <p:cNvSpPr txBox="1"/>
          <p:nvPr/>
        </p:nvSpPr>
        <p:spPr>
          <a:xfrm>
            <a:off x="408991" y="2556900"/>
            <a:ext cx="808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Century Schoolbook"/>
              <a:buNone/>
            </a:pPr>
            <a:r>
              <a:rPr b="1" lang="en-US" sz="1800">
                <a:solidFill>
                  <a:srgbClr val="0070C0"/>
                </a:solidFill>
              </a:rPr>
              <a:t>Computerized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272822"/>
                </a:solidFill>
                <a:highlight>
                  <a:srgbClr val="FFFFFF"/>
                </a:highlight>
              </a:rPr>
              <a:t>The quantitative analysis of data in an automated, tractable, repeatable, and extensible fashion</a:t>
            </a:r>
            <a:endParaRPr sz="1800"/>
          </a:p>
        </p:txBody>
      </p:sp>
      <p:sp>
        <p:nvSpPr>
          <p:cNvPr id="619" name="Google Shape;619;p66"/>
          <p:cNvSpPr txBox="1"/>
          <p:nvPr/>
        </p:nvSpPr>
        <p:spPr>
          <a:xfrm>
            <a:off x="973388" y="2075975"/>
            <a:ext cx="66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66"/>
          <p:cNvSpPr/>
          <p:nvPr/>
        </p:nvSpPr>
        <p:spPr>
          <a:xfrm flipH="1" rot="10800000">
            <a:off x="408988" y="1369771"/>
            <a:ext cx="8226522" cy="91130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317" y="0"/>
                </a:lnTo>
                <a:cubicBezTo>
                  <a:pt x="2147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66"/>
          <p:cNvSpPr txBox="1"/>
          <p:nvPr/>
        </p:nvSpPr>
        <p:spPr>
          <a:xfrm>
            <a:off x="479004" y="1323375"/>
            <a:ext cx="808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Century Schoolbook"/>
              <a:buNone/>
            </a:pPr>
            <a:r>
              <a:rPr b="1" lang="en-US" sz="1800">
                <a:solidFill>
                  <a:srgbClr val="0070C0"/>
                </a:solidFill>
              </a:rPr>
              <a:t>Digital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272822"/>
                </a:solidFill>
                <a:highlight>
                  <a:srgbClr val="FFFFFF"/>
                </a:highlight>
              </a:rPr>
              <a:t>Based on large datasets of human behavior, for example produced by the Web and social media</a:t>
            </a:r>
            <a:endParaRPr sz="1800"/>
          </a:p>
        </p:txBody>
      </p:sp>
      <p:sp>
        <p:nvSpPr>
          <p:cNvPr id="622" name="Google Shape;622;p66"/>
          <p:cNvSpPr txBox="1"/>
          <p:nvPr/>
        </p:nvSpPr>
        <p:spPr>
          <a:xfrm>
            <a:off x="903388" y="4360825"/>
            <a:ext cx="66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66"/>
          <p:cNvSpPr/>
          <p:nvPr/>
        </p:nvSpPr>
        <p:spPr>
          <a:xfrm flipH="1" rot="10800000">
            <a:off x="338988" y="3730821"/>
            <a:ext cx="8226522" cy="91130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317" y="0"/>
                </a:lnTo>
                <a:cubicBezTo>
                  <a:pt x="2147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66"/>
          <p:cNvSpPr txBox="1"/>
          <p:nvPr/>
        </p:nvSpPr>
        <p:spPr>
          <a:xfrm>
            <a:off x="409004" y="3684425"/>
            <a:ext cx="808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Century Schoolbook"/>
              <a:buNone/>
            </a:pPr>
            <a:r>
              <a:rPr b="1" lang="en-US" sz="1800">
                <a:solidFill>
                  <a:srgbClr val="0070C0"/>
                </a:solidFill>
              </a:rPr>
              <a:t>Generative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272822"/>
                </a:solidFill>
                <a:highlight>
                  <a:srgbClr val="FFFFFF"/>
                </a:highlight>
              </a:rPr>
              <a:t>Application of data and results to design of agent-based models that explain complex social phenomena and motivate interventions</a:t>
            </a:r>
            <a:endParaRPr sz="1800"/>
          </a:p>
        </p:txBody>
      </p:sp>
      <p:sp>
        <p:nvSpPr>
          <p:cNvPr id="625" name="Google Shape;625;p66"/>
          <p:cNvSpPr txBox="1"/>
          <p:nvPr/>
        </p:nvSpPr>
        <p:spPr>
          <a:xfrm>
            <a:off x="479000" y="788725"/>
            <a:ext cx="829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It can have three meanings, all related to computation but different:</a:t>
            </a:r>
            <a:endParaRPr sz="1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7"/>
          <p:cNvSpPr/>
          <p:nvPr/>
        </p:nvSpPr>
        <p:spPr>
          <a:xfrm>
            <a:off x="0" y="236775"/>
            <a:ext cx="31752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31" name="Google Shape;631;p67"/>
          <p:cNvSpPr txBox="1"/>
          <p:nvPr>
            <p:ph idx="4294967295" type="title"/>
          </p:nvPr>
        </p:nvSpPr>
        <p:spPr>
          <a:xfrm>
            <a:off x="272145" y="236775"/>
            <a:ext cx="30531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Early data-driven CSS</a:t>
            </a:r>
            <a:endParaRPr sz="2400"/>
          </a:p>
        </p:txBody>
      </p:sp>
      <p:sp>
        <p:nvSpPr>
          <p:cNvPr id="632" name="Google Shape;632;p67"/>
          <p:cNvSpPr txBox="1"/>
          <p:nvPr/>
        </p:nvSpPr>
        <p:spPr>
          <a:xfrm>
            <a:off x="903388" y="4360825"/>
            <a:ext cx="66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3" name="Google Shape;63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50" y="902500"/>
            <a:ext cx="8120249" cy="374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8"/>
          <p:cNvSpPr/>
          <p:nvPr/>
        </p:nvSpPr>
        <p:spPr>
          <a:xfrm>
            <a:off x="0" y="236775"/>
            <a:ext cx="4409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39" name="Google Shape;639;p68"/>
          <p:cNvSpPr txBox="1"/>
          <p:nvPr>
            <p:ph idx="4294967295" type="title"/>
          </p:nvPr>
        </p:nvSpPr>
        <p:spPr>
          <a:xfrm>
            <a:off x="272150" y="236775"/>
            <a:ext cx="4563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The Gartner Hype Curve of CSS</a:t>
            </a:r>
            <a:endParaRPr sz="2400"/>
          </a:p>
        </p:txBody>
      </p:sp>
      <p:sp>
        <p:nvSpPr>
          <p:cNvPr id="640" name="Google Shape;640;p68"/>
          <p:cNvSpPr txBox="1"/>
          <p:nvPr/>
        </p:nvSpPr>
        <p:spPr>
          <a:xfrm>
            <a:off x="903388" y="4360825"/>
            <a:ext cx="66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1" name="Google Shape;64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400" y="837075"/>
            <a:ext cx="6777425" cy="366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8"/>
          <p:cNvSpPr txBox="1"/>
          <p:nvPr/>
        </p:nvSpPr>
        <p:spPr>
          <a:xfrm>
            <a:off x="903400" y="4520750"/>
            <a:ext cx="808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Bit by Bit: Social Research in the Digital Age. Matthew Salganik, 2017</a:t>
            </a:r>
            <a:endParaRPr sz="1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9"/>
          <p:cNvSpPr/>
          <p:nvPr/>
        </p:nvSpPr>
        <p:spPr>
          <a:xfrm>
            <a:off x="0" y="236775"/>
            <a:ext cx="33252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48" name="Google Shape;648;p69"/>
          <p:cNvSpPr txBox="1"/>
          <p:nvPr>
            <p:ph idx="4294967295" type="title"/>
          </p:nvPr>
        </p:nvSpPr>
        <p:spPr>
          <a:xfrm>
            <a:off x="272145" y="236775"/>
            <a:ext cx="30531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The Three Ages of CSS</a:t>
            </a:r>
            <a:endParaRPr sz="2400"/>
          </a:p>
        </p:txBody>
      </p:sp>
      <p:sp>
        <p:nvSpPr>
          <p:cNvPr id="649" name="Google Shape;649;p69"/>
          <p:cNvSpPr txBox="1"/>
          <p:nvPr/>
        </p:nvSpPr>
        <p:spPr>
          <a:xfrm>
            <a:off x="903388" y="4360825"/>
            <a:ext cx="66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0" name="Google Shape;65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334" y="873475"/>
            <a:ext cx="6752290" cy="364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0"/>
          <p:cNvSpPr/>
          <p:nvPr/>
        </p:nvSpPr>
        <p:spPr>
          <a:xfrm>
            <a:off x="1" y="236775"/>
            <a:ext cx="59547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56" name="Google Shape;656;p70"/>
          <p:cNvSpPr txBox="1"/>
          <p:nvPr/>
        </p:nvSpPr>
        <p:spPr>
          <a:xfrm>
            <a:off x="372292" y="772117"/>
            <a:ext cx="83994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Char char="•"/>
            </a:pPr>
            <a:r>
              <a:rPr lang="en-US" sz="2000">
                <a:solidFill>
                  <a:srgbClr val="888888"/>
                </a:solidFill>
              </a:rPr>
              <a:t>Computational Social Science</a:t>
            </a:r>
            <a:endParaRPr sz="2000">
              <a:solidFill>
                <a:srgbClr val="888888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Digital Behavioral Data in the Social Sciences</a:t>
            </a:r>
            <a:endParaRPr sz="2000"/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Char char="•"/>
            </a:pPr>
            <a:r>
              <a:rPr lang="en-US" sz="2000">
                <a:solidFill>
                  <a:srgbClr val="888888"/>
                </a:solidFill>
              </a:rPr>
              <a:t>New Methods in the Social Sciences</a:t>
            </a:r>
            <a:endParaRPr sz="2000">
              <a:solidFill>
                <a:srgbClr val="888888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Char char="•"/>
            </a:pPr>
            <a:r>
              <a:rPr lang="en-US" sz="2000">
                <a:solidFill>
                  <a:srgbClr val="888888"/>
                </a:solidFill>
              </a:rPr>
              <a:t>Computational Analysis of Social Science Theory</a:t>
            </a:r>
            <a:endParaRPr sz="2000">
              <a:solidFill>
                <a:srgbClr val="888888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Char char="•"/>
            </a:pPr>
            <a:r>
              <a:rPr lang="en-US" sz="2000">
                <a:solidFill>
                  <a:srgbClr val="888888"/>
                </a:solidFill>
              </a:rPr>
              <a:t>Research and Courses Outlook</a:t>
            </a:r>
            <a:endParaRPr sz="2000">
              <a:solidFill>
                <a:srgbClr val="888888"/>
              </a:solidFill>
            </a:endParaRPr>
          </a:p>
        </p:txBody>
      </p:sp>
      <p:sp>
        <p:nvSpPr>
          <p:cNvPr id="657" name="Google Shape;657;p70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Digital Behavioral Data in the Social Sciences</a:t>
            </a:r>
            <a:endParaRPr sz="2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1"/>
          <p:cNvSpPr/>
          <p:nvPr/>
        </p:nvSpPr>
        <p:spPr>
          <a:xfrm>
            <a:off x="0" y="236775"/>
            <a:ext cx="6773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63" name="Google Shape;663;p71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Sensors and connectivity are increasingly pervasive</a:t>
            </a:r>
            <a:endParaRPr sz="2400"/>
          </a:p>
        </p:txBody>
      </p:sp>
      <p:pic>
        <p:nvPicPr>
          <p:cNvPr id="664" name="Google Shape;66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925" y="807750"/>
            <a:ext cx="7392200" cy="399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2"/>
          <p:cNvSpPr/>
          <p:nvPr/>
        </p:nvSpPr>
        <p:spPr>
          <a:xfrm>
            <a:off x="1" y="236775"/>
            <a:ext cx="59547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70" name="Google Shape;670;p72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Research example: Earthquakes on Twitter</a:t>
            </a:r>
            <a:endParaRPr sz="2400"/>
          </a:p>
        </p:txBody>
      </p:sp>
      <p:pic>
        <p:nvPicPr>
          <p:cNvPr id="671" name="Google Shape;67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50" y="1391825"/>
            <a:ext cx="8681275" cy="254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73"/>
          <p:cNvPicPr preferRelativeResize="0"/>
          <p:nvPr/>
        </p:nvPicPr>
        <p:blipFill rotWithShape="1">
          <a:blip r:embed="rId3">
            <a:alphaModFix/>
          </a:blip>
          <a:srcRect b="17695" l="7935" r="9235" t="22359"/>
          <a:stretch/>
        </p:blipFill>
        <p:spPr>
          <a:xfrm>
            <a:off x="622138" y="719775"/>
            <a:ext cx="7899725" cy="3572976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73"/>
          <p:cNvSpPr/>
          <p:nvPr/>
        </p:nvSpPr>
        <p:spPr>
          <a:xfrm>
            <a:off x="1" y="236775"/>
            <a:ext cx="59547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78" name="Google Shape;678;p73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Research example: Earthquakes on Twitter</a:t>
            </a:r>
            <a:endParaRPr sz="2400"/>
          </a:p>
        </p:txBody>
      </p:sp>
      <p:sp>
        <p:nvSpPr>
          <p:cNvPr id="679" name="Google Shape;679;p73"/>
          <p:cNvSpPr txBox="1"/>
          <p:nvPr/>
        </p:nvSpPr>
        <p:spPr>
          <a:xfrm>
            <a:off x="352500" y="4122500"/>
            <a:ext cx="879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Earle PS, Bowden DC, Guy M. Twitter earthquake detection: earthquake monitoring in a social world. Ann. Geophys (2012)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4"/>
          <p:cNvSpPr/>
          <p:nvPr/>
        </p:nvSpPr>
        <p:spPr>
          <a:xfrm>
            <a:off x="0" y="236775"/>
            <a:ext cx="60699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85" name="Google Shape;685;p74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Research example: Trading and Google trends</a:t>
            </a:r>
            <a:endParaRPr sz="2400"/>
          </a:p>
        </p:txBody>
      </p:sp>
      <p:sp>
        <p:nvSpPr>
          <p:cNvPr id="686" name="Google Shape;686;p74"/>
          <p:cNvSpPr txBox="1"/>
          <p:nvPr/>
        </p:nvSpPr>
        <p:spPr>
          <a:xfrm>
            <a:off x="352500" y="4122500"/>
            <a:ext cx="879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Quantifying Trading Behavior in Financial Markets Using Google Trends. Tobias Preis, Helen Susannah Moat, H Eugene Stanley. Scientific Reports (2013)</a:t>
            </a:r>
            <a:endParaRPr sz="1800"/>
          </a:p>
        </p:txBody>
      </p:sp>
      <p:pic>
        <p:nvPicPr>
          <p:cNvPr id="687" name="Google Shape;687;p74"/>
          <p:cNvPicPr preferRelativeResize="0"/>
          <p:nvPr/>
        </p:nvPicPr>
        <p:blipFill rotWithShape="1">
          <a:blip r:embed="rId4">
            <a:alphaModFix/>
          </a:blip>
          <a:srcRect b="24268" l="22427" r="5365" t="22894"/>
          <a:stretch/>
        </p:blipFill>
        <p:spPr>
          <a:xfrm>
            <a:off x="773500" y="821738"/>
            <a:ext cx="7597008" cy="33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0" y="236775"/>
            <a:ext cx="34995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7" name="Google Shape;157;p30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Moore's law and its limits</a:t>
            </a:r>
            <a:endParaRPr/>
          </a:p>
        </p:txBody>
      </p:sp>
      <p:sp>
        <p:nvSpPr>
          <p:cNvPr id="158" name="Google Shape;158;p30"/>
          <p:cNvSpPr txBox="1"/>
          <p:nvPr/>
        </p:nvSpPr>
        <p:spPr>
          <a:xfrm>
            <a:off x="553425" y="1041725"/>
            <a:ext cx="8317500" cy="3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Moore's law predicts that the number of </a:t>
            </a:r>
            <a:r>
              <a:rPr lang="en-US" sz="1800"/>
              <a:t>transistors</a:t>
            </a:r>
            <a:r>
              <a:rPr lang="en-US" sz="1800"/>
              <a:t> per microchip doubles every two years - exponential </a:t>
            </a:r>
            <a:r>
              <a:rPr lang="en-US" sz="1800"/>
              <a:t>growth</a:t>
            </a:r>
            <a:r>
              <a:rPr lang="en-US" sz="1800"/>
              <a:t> in computing power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While increase is still exponential, the rate is slower and doubling takes more than two years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There is a physical limit: a </a:t>
            </a:r>
            <a:r>
              <a:rPr b="1" lang="en-US" sz="1800"/>
              <a:t>transistor</a:t>
            </a:r>
            <a:r>
              <a:rPr b="1" lang="en-US" sz="1800"/>
              <a:t> cannot be smaller than an atom</a:t>
            </a:r>
            <a:endParaRPr b="1"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Limit expected to be reached in this decade unless radically different models of computation become feasible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Parallelization is a workaround to this limit: </a:t>
            </a:r>
            <a:r>
              <a:rPr b="1" lang="en-US" sz="1800"/>
              <a:t>using several processors</a:t>
            </a:r>
            <a:endParaRPr b="1"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To learn more about Moore's law:</a:t>
            </a:r>
            <a:br>
              <a:rPr lang="en-US" sz="1800"/>
            </a:br>
            <a:r>
              <a:rPr lang="en-US" sz="1500" u="sng">
                <a:solidFill>
                  <a:schemeClr val="hlink"/>
                </a:solidFill>
                <a:hlinkClick r:id="rId3"/>
              </a:rPr>
              <a:t>https://ourworldindata.org/technological-change#advances-in-computational-technology</a:t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5"/>
          <p:cNvSpPr/>
          <p:nvPr/>
        </p:nvSpPr>
        <p:spPr>
          <a:xfrm>
            <a:off x="0" y="236775"/>
            <a:ext cx="6623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93" name="Google Shape;693;p75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Research example: Mobile Phone Data and Wealth</a:t>
            </a:r>
            <a:endParaRPr sz="2400"/>
          </a:p>
        </p:txBody>
      </p:sp>
      <p:sp>
        <p:nvSpPr>
          <p:cNvPr id="694" name="Google Shape;694;p75"/>
          <p:cNvSpPr txBox="1"/>
          <p:nvPr/>
        </p:nvSpPr>
        <p:spPr>
          <a:xfrm>
            <a:off x="352500" y="4427300"/>
            <a:ext cx="879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Network Diversity and Economic Development. N. Eagle, M. Macy, R. Claxton. Science (2010)</a:t>
            </a:r>
            <a:endParaRPr sz="1600"/>
          </a:p>
        </p:txBody>
      </p:sp>
      <p:pic>
        <p:nvPicPr>
          <p:cNvPr id="695" name="Google Shape;695;p75"/>
          <p:cNvPicPr preferRelativeResize="0"/>
          <p:nvPr/>
        </p:nvPicPr>
        <p:blipFill rotWithShape="1">
          <a:blip r:embed="rId4">
            <a:alphaModFix/>
          </a:blip>
          <a:srcRect b="3384" l="46352" r="10148" t="15657"/>
          <a:stretch/>
        </p:blipFill>
        <p:spPr>
          <a:xfrm>
            <a:off x="499750" y="815600"/>
            <a:ext cx="3217574" cy="355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75"/>
          <p:cNvPicPr preferRelativeResize="0"/>
          <p:nvPr/>
        </p:nvPicPr>
        <p:blipFill rotWithShape="1">
          <a:blip r:embed="rId5">
            <a:alphaModFix/>
          </a:blip>
          <a:srcRect b="6050" l="28772" r="8405" t="16966"/>
          <a:stretch/>
        </p:blipFill>
        <p:spPr>
          <a:xfrm>
            <a:off x="4065175" y="969738"/>
            <a:ext cx="4403549" cy="3204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6"/>
          <p:cNvSpPr/>
          <p:nvPr/>
        </p:nvSpPr>
        <p:spPr>
          <a:xfrm>
            <a:off x="0" y="236775"/>
            <a:ext cx="69117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02" name="Google Shape;702;p76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Research example: Gender Inequality with Facebook</a:t>
            </a:r>
            <a:endParaRPr sz="2400"/>
          </a:p>
        </p:txBody>
      </p:sp>
      <p:sp>
        <p:nvSpPr>
          <p:cNvPr id="703" name="Google Shape;703;p76"/>
          <p:cNvSpPr txBox="1"/>
          <p:nvPr/>
        </p:nvSpPr>
        <p:spPr>
          <a:xfrm>
            <a:off x="352500" y="4274900"/>
            <a:ext cx="8791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hlinkClick r:id="rId3"/>
              </a:rPr>
              <a:t>Garcia, D., Mitike Kassa, Y., Cuevas, A., Cebrian, M., Moro, E., Rahwan, I., &amp; Cuevas, R. Analyzing gender inequality through large-scale Facebook advertising data. Proceedings of the National Academy of Sciences (2018)</a:t>
            </a:r>
            <a:endParaRPr sz="1300"/>
          </a:p>
        </p:txBody>
      </p:sp>
      <p:pic>
        <p:nvPicPr>
          <p:cNvPr id="704" name="Google Shape;704;p76"/>
          <p:cNvPicPr preferRelativeResize="0"/>
          <p:nvPr/>
        </p:nvPicPr>
        <p:blipFill rotWithShape="1">
          <a:blip r:embed="rId4">
            <a:alphaModFix/>
          </a:blip>
          <a:srcRect b="14378" l="3777" r="3181" t="25184"/>
          <a:stretch/>
        </p:blipFill>
        <p:spPr>
          <a:xfrm>
            <a:off x="286363" y="918663"/>
            <a:ext cx="8571274" cy="330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7"/>
          <p:cNvSpPr/>
          <p:nvPr/>
        </p:nvSpPr>
        <p:spPr>
          <a:xfrm>
            <a:off x="1" y="236775"/>
            <a:ext cx="59547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10" name="Google Shape;710;p77"/>
          <p:cNvSpPr txBox="1"/>
          <p:nvPr/>
        </p:nvSpPr>
        <p:spPr>
          <a:xfrm>
            <a:off x="372292" y="772117"/>
            <a:ext cx="83994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Char char="•"/>
            </a:pPr>
            <a:r>
              <a:rPr lang="en-US" sz="2000">
                <a:solidFill>
                  <a:srgbClr val="888888"/>
                </a:solidFill>
              </a:rPr>
              <a:t>Computational Social Science</a:t>
            </a:r>
            <a:endParaRPr sz="2000">
              <a:solidFill>
                <a:srgbClr val="888888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Char char="•"/>
            </a:pPr>
            <a:r>
              <a:rPr lang="en-US" sz="2000">
                <a:solidFill>
                  <a:srgbClr val="888888"/>
                </a:solidFill>
              </a:rPr>
              <a:t>Digital Behavioral Data in the Social Sciences</a:t>
            </a:r>
            <a:endParaRPr sz="2000">
              <a:solidFill>
                <a:srgbClr val="888888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New Methods in the Social Sciences</a:t>
            </a:r>
            <a:endParaRPr sz="2000">
              <a:solidFill>
                <a:schemeClr val="dk1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Char char="•"/>
            </a:pPr>
            <a:r>
              <a:rPr lang="en-US" sz="2000">
                <a:solidFill>
                  <a:srgbClr val="888888"/>
                </a:solidFill>
              </a:rPr>
              <a:t>Computational Analysis of Social Science Theory</a:t>
            </a:r>
            <a:endParaRPr sz="2000">
              <a:solidFill>
                <a:srgbClr val="888888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Char char="•"/>
            </a:pPr>
            <a:r>
              <a:rPr lang="en-US" sz="2000">
                <a:solidFill>
                  <a:srgbClr val="888888"/>
                </a:solidFill>
              </a:rPr>
              <a:t>Research and Courses Outlook</a:t>
            </a:r>
            <a:endParaRPr sz="2000">
              <a:solidFill>
                <a:srgbClr val="888888"/>
              </a:solidFill>
            </a:endParaRPr>
          </a:p>
        </p:txBody>
      </p:sp>
      <p:sp>
        <p:nvSpPr>
          <p:cNvPr id="711" name="Google Shape;711;p77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New Methods in the Social Sciences</a:t>
            </a:r>
            <a:endParaRPr sz="24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8"/>
          <p:cNvSpPr/>
          <p:nvPr/>
        </p:nvSpPr>
        <p:spPr>
          <a:xfrm>
            <a:off x="0" y="236775"/>
            <a:ext cx="69117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17" name="Google Shape;717;p78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The Challenge of New Unstructured Data</a:t>
            </a:r>
            <a:endParaRPr sz="2400"/>
          </a:p>
        </p:txBody>
      </p:sp>
      <p:sp>
        <p:nvSpPr>
          <p:cNvPr id="718" name="Google Shape;718;p78"/>
          <p:cNvSpPr txBox="1"/>
          <p:nvPr/>
        </p:nvSpPr>
        <p:spPr>
          <a:xfrm>
            <a:off x="513950" y="4401750"/>
            <a:ext cx="6017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hlinkClick r:id="rId3"/>
              </a:rPr>
              <a:t>https://twitter.com/mszll/status/1332245497617190913</a:t>
            </a:r>
            <a:endParaRPr sz="1300"/>
          </a:p>
        </p:txBody>
      </p:sp>
      <p:pic>
        <p:nvPicPr>
          <p:cNvPr id="719" name="Google Shape;719;p78"/>
          <p:cNvPicPr preferRelativeResize="0"/>
          <p:nvPr/>
        </p:nvPicPr>
        <p:blipFill rotWithShape="1">
          <a:blip r:embed="rId4">
            <a:alphaModFix/>
          </a:blip>
          <a:srcRect b="15194" l="0" r="0" t="7244"/>
          <a:stretch/>
        </p:blipFill>
        <p:spPr>
          <a:xfrm>
            <a:off x="392600" y="869025"/>
            <a:ext cx="8099175" cy="353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9"/>
          <p:cNvSpPr/>
          <p:nvPr/>
        </p:nvSpPr>
        <p:spPr>
          <a:xfrm>
            <a:off x="1" y="236775"/>
            <a:ext cx="59547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25" name="Google Shape;725;p79"/>
          <p:cNvSpPr txBox="1"/>
          <p:nvPr/>
        </p:nvSpPr>
        <p:spPr>
          <a:xfrm>
            <a:off x="372292" y="924517"/>
            <a:ext cx="83994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Social science data used to have few formats: e.g. experiment outcome annotations or survey responses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Now many more formats and data sources: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data, social networks, locations and timestamps, likes…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Sometimes these formats are even related to each other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Methods have been improving over time: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First generation of methods: Adapting previous social science methods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 sz="1800">
                <a:solidFill>
                  <a:schemeClr val="dk1"/>
                </a:solidFill>
              </a:rPr>
              <a:t>example: dictionaries in text analysis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Second generation of methods: Using Machine Learning models to generalize measurement from many examples of measurements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 sz="1800">
                <a:solidFill>
                  <a:schemeClr val="dk1"/>
                </a:solidFill>
              </a:rPr>
              <a:t>example: sentiment analysis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Third generation of methods: Using large models to analyze highly-dimensional data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 sz="1800">
                <a:solidFill>
                  <a:schemeClr val="dk1"/>
                </a:solidFill>
              </a:rPr>
              <a:t>example: word embeddings - see "document analysis" course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26" name="Google Shape;726;p79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Heterogenous Data Sources and Methods</a:t>
            </a:r>
            <a:endParaRPr sz="2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80"/>
          <p:cNvSpPr/>
          <p:nvPr/>
        </p:nvSpPr>
        <p:spPr>
          <a:xfrm>
            <a:off x="0" y="236775"/>
            <a:ext cx="61275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32" name="Google Shape;732;p80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Research Example: VADER sentiment analysis</a:t>
            </a:r>
            <a:endParaRPr sz="2400"/>
          </a:p>
        </p:txBody>
      </p:sp>
      <p:pic>
        <p:nvPicPr>
          <p:cNvPr id="733" name="Google Shape;733;p80"/>
          <p:cNvPicPr preferRelativeResize="0"/>
          <p:nvPr/>
        </p:nvPicPr>
        <p:blipFill rotWithShape="1">
          <a:blip r:embed="rId3">
            <a:alphaModFix/>
          </a:blip>
          <a:srcRect b="17092" l="7108" r="42581" t="30908"/>
          <a:stretch/>
        </p:blipFill>
        <p:spPr>
          <a:xfrm>
            <a:off x="3344475" y="862450"/>
            <a:ext cx="5462400" cy="352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150" y="937375"/>
            <a:ext cx="3039675" cy="3379105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80"/>
          <p:cNvSpPr txBox="1"/>
          <p:nvPr/>
        </p:nvSpPr>
        <p:spPr>
          <a:xfrm>
            <a:off x="285750" y="4315200"/>
            <a:ext cx="857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hlinkClick r:id="rId5"/>
              </a:rPr>
              <a:t>VADER: A Parsimonious Rule-Based Model for Sentiment Analysis of Social Media Text. C. Hutto, E. Gilbert. ICWSM (2014)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1"/>
          <p:cNvSpPr/>
          <p:nvPr/>
        </p:nvSpPr>
        <p:spPr>
          <a:xfrm>
            <a:off x="0" y="236775"/>
            <a:ext cx="71772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41" name="Google Shape;741;p81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Research Example: Social Media and Emotion Surveys</a:t>
            </a:r>
            <a:endParaRPr sz="2400"/>
          </a:p>
        </p:txBody>
      </p:sp>
      <p:pic>
        <p:nvPicPr>
          <p:cNvPr id="742" name="Google Shape;742;p81"/>
          <p:cNvPicPr preferRelativeResize="0"/>
          <p:nvPr/>
        </p:nvPicPr>
        <p:blipFill rotWithShape="1">
          <a:blip r:embed="rId3">
            <a:alphaModFix/>
          </a:blip>
          <a:srcRect b="1194" l="16951" r="1275" t="15866"/>
          <a:stretch/>
        </p:blipFill>
        <p:spPr>
          <a:xfrm>
            <a:off x="1269475" y="727025"/>
            <a:ext cx="6464006" cy="389297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81"/>
          <p:cNvSpPr txBox="1"/>
          <p:nvPr/>
        </p:nvSpPr>
        <p:spPr>
          <a:xfrm>
            <a:off x="372875" y="4562350"/>
            <a:ext cx="864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hlinkClick r:id="rId4"/>
              </a:rPr>
              <a:t>Social media emotion macroscopes reflect emotional experiences in society at large. D Garcia et al. Arxiv preprint</a:t>
            </a:r>
            <a:endParaRPr sz="13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2"/>
          <p:cNvSpPr/>
          <p:nvPr/>
        </p:nvSpPr>
        <p:spPr>
          <a:xfrm>
            <a:off x="0" y="236775"/>
            <a:ext cx="53319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49" name="Google Shape;749;p82"/>
          <p:cNvSpPr txBox="1"/>
          <p:nvPr>
            <p:ph idx="4294967295" type="title"/>
          </p:nvPr>
        </p:nvSpPr>
        <p:spPr>
          <a:xfrm>
            <a:off x="272150" y="236775"/>
            <a:ext cx="5151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Issues with Methods: New Privacy Risks</a:t>
            </a:r>
            <a:endParaRPr sz="2400"/>
          </a:p>
        </p:txBody>
      </p:sp>
      <p:sp>
        <p:nvSpPr>
          <p:cNvPr id="750" name="Google Shape;750;p82"/>
          <p:cNvSpPr txBox="1"/>
          <p:nvPr/>
        </p:nvSpPr>
        <p:spPr>
          <a:xfrm>
            <a:off x="372875" y="4333750"/>
            <a:ext cx="864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Private traits and attributes are predictable from digital records of human behavior. Kosinski et al (2013)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Collective aspects of privacy in the Twitter social network. Garcia et al (2018)</a:t>
            </a:r>
            <a:endParaRPr/>
          </a:p>
        </p:txBody>
      </p:sp>
      <p:pic>
        <p:nvPicPr>
          <p:cNvPr id="751" name="Google Shape;751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350" y="814775"/>
            <a:ext cx="2612901" cy="35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82"/>
          <p:cNvPicPr preferRelativeResize="0"/>
          <p:nvPr/>
        </p:nvPicPr>
        <p:blipFill rotWithShape="1">
          <a:blip r:embed="rId6">
            <a:alphaModFix/>
          </a:blip>
          <a:srcRect b="37727" l="49708" r="0" t="37509"/>
          <a:stretch/>
        </p:blipFill>
        <p:spPr>
          <a:xfrm>
            <a:off x="3855725" y="1452150"/>
            <a:ext cx="4774875" cy="22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3"/>
          <p:cNvSpPr/>
          <p:nvPr/>
        </p:nvSpPr>
        <p:spPr>
          <a:xfrm>
            <a:off x="0" y="236775"/>
            <a:ext cx="64158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58" name="Google Shape;758;p83"/>
          <p:cNvSpPr txBox="1"/>
          <p:nvPr/>
        </p:nvSpPr>
        <p:spPr>
          <a:xfrm>
            <a:off x="372292" y="772117"/>
            <a:ext cx="83994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Char char="•"/>
            </a:pPr>
            <a:r>
              <a:rPr lang="en-US" sz="2000">
                <a:solidFill>
                  <a:srgbClr val="888888"/>
                </a:solidFill>
              </a:rPr>
              <a:t>Computational Social Science</a:t>
            </a:r>
            <a:endParaRPr sz="2000">
              <a:solidFill>
                <a:srgbClr val="888888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Char char="•"/>
            </a:pPr>
            <a:r>
              <a:rPr lang="en-US" sz="2000">
                <a:solidFill>
                  <a:srgbClr val="888888"/>
                </a:solidFill>
              </a:rPr>
              <a:t>Digital Behavioral Data in the Social Sciences</a:t>
            </a:r>
            <a:endParaRPr sz="2000">
              <a:solidFill>
                <a:srgbClr val="888888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Char char="•"/>
            </a:pPr>
            <a:r>
              <a:rPr lang="en-US" sz="2000">
                <a:solidFill>
                  <a:srgbClr val="888888"/>
                </a:solidFill>
              </a:rPr>
              <a:t>New Methods in the Social Sciences</a:t>
            </a:r>
            <a:endParaRPr sz="2000">
              <a:solidFill>
                <a:srgbClr val="888888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Computational Analysis of Social Science Theory</a:t>
            </a:r>
            <a:endParaRPr sz="2000"/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Char char="•"/>
            </a:pPr>
            <a:r>
              <a:rPr lang="en-US" sz="2000">
                <a:solidFill>
                  <a:srgbClr val="888888"/>
                </a:solidFill>
              </a:rPr>
              <a:t>Research and Courses Outlook</a:t>
            </a:r>
            <a:endParaRPr sz="2000">
              <a:solidFill>
                <a:srgbClr val="888888"/>
              </a:solidFill>
            </a:endParaRPr>
          </a:p>
        </p:txBody>
      </p:sp>
      <p:sp>
        <p:nvSpPr>
          <p:cNvPr id="759" name="Google Shape;759;p83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Computational Analysis of Social Science Theory</a:t>
            </a:r>
            <a:endParaRPr sz="24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4"/>
          <p:cNvSpPr/>
          <p:nvPr/>
        </p:nvSpPr>
        <p:spPr>
          <a:xfrm>
            <a:off x="0" y="236775"/>
            <a:ext cx="64158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65" name="Google Shape;765;p84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The End of Theory?</a:t>
            </a:r>
            <a:endParaRPr sz="2400"/>
          </a:p>
        </p:txBody>
      </p:sp>
      <p:pic>
        <p:nvPicPr>
          <p:cNvPr id="766" name="Google Shape;766;p84"/>
          <p:cNvPicPr preferRelativeResize="0"/>
          <p:nvPr/>
        </p:nvPicPr>
        <p:blipFill rotWithShape="1">
          <a:blip r:embed="rId3">
            <a:alphaModFix/>
          </a:blip>
          <a:srcRect b="45987" l="51870" r="1663" t="9750"/>
          <a:stretch/>
        </p:blipFill>
        <p:spPr>
          <a:xfrm>
            <a:off x="851300" y="821763"/>
            <a:ext cx="6939750" cy="206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375" y="2831375"/>
            <a:ext cx="5417550" cy="19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haltsplatzhalter 2" id="163" name="Google Shape;16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700" y="577575"/>
            <a:ext cx="7264050" cy="424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/>
          <p:nvPr/>
        </p:nvSpPr>
        <p:spPr>
          <a:xfrm>
            <a:off x="0" y="236775"/>
            <a:ext cx="59817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65" name="Google Shape;165;p31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Parallel computer example: IBM Blue Gene</a:t>
            </a:r>
            <a:endParaRPr/>
          </a:p>
        </p:txBody>
      </p:sp>
      <p:sp>
        <p:nvSpPr>
          <p:cNvPr id="166" name="Google Shape;166;p31"/>
          <p:cNvSpPr txBox="1"/>
          <p:nvPr/>
        </p:nvSpPr>
        <p:spPr>
          <a:xfrm>
            <a:off x="5981572" y="6167230"/>
            <a:ext cx="277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7" name="Google Shape;167;p31"/>
          <p:cNvSpPr txBox="1"/>
          <p:nvPr/>
        </p:nvSpPr>
        <p:spPr>
          <a:xfrm>
            <a:off x="5942195" y="4674475"/>
            <a:ext cx="3639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i="0" lang="en-US" sz="1200" u="none" cap="none" strike="noStrike">
                <a:solidFill>
                  <a:srgbClr val="000000"/>
                </a:solidFill>
              </a:rPr>
              <a:t>https://en.wikipedia.org/wiki/IBM_Blue_Gene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5"/>
          <p:cNvSpPr/>
          <p:nvPr/>
        </p:nvSpPr>
        <p:spPr>
          <a:xfrm>
            <a:off x="0" y="236775"/>
            <a:ext cx="64158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73" name="Google Shape;773;p85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The End of Theory?</a:t>
            </a:r>
            <a:endParaRPr sz="2400"/>
          </a:p>
        </p:txBody>
      </p:sp>
      <p:pic>
        <p:nvPicPr>
          <p:cNvPr id="774" name="Google Shape;774;p85"/>
          <p:cNvPicPr preferRelativeResize="0"/>
          <p:nvPr/>
        </p:nvPicPr>
        <p:blipFill rotWithShape="1">
          <a:blip r:embed="rId3">
            <a:alphaModFix/>
          </a:blip>
          <a:srcRect b="45987" l="51870" r="1663" t="9750"/>
          <a:stretch/>
        </p:blipFill>
        <p:spPr>
          <a:xfrm>
            <a:off x="851300" y="821763"/>
            <a:ext cx="6939750" cy="206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375" y="2831375"/>
            <a:ext cx="5417550" cy="19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85"/>
          <p:cNvPicPr preferRelativeResize="0"/>
          <p:nvPr/>
        </p:nvPicPr>
        <p:blipFill rotWithShape="1">
          <a:blip r:embed="rId5">
            <a:alphaModFix/>
          </a:blip>
          <a:srcRect b="31054" l="57155" r="8618" t="18070"/>
          <a:stretch/>
        </p:blipFill>
        <p:spPr>
          <a:xfrm>
            <a:off x="768373" y="1189500"/>
            <a:ext cx="7105623" cy="3300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6"/>
          <p:cNvSpPr/>
          <p:nvPr/>
        </p:nvSpPr>
        <p:spPr>
          <a:xfrm>
            <a:off x="0" y="236775"/>
            <a:ext cx="7017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82" name="Google Shape;782;p86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Agent-Based Modelling: Computing and Social Theory</a:t>
            </a:r>
            <a:endParaRPr sz="2400"/>
          </a:p>
        </p:txBody>
      </p:sp>
      <p:sp>
        <p:nvSpPr>
          <p:cNvPr id="783" name="Google Shape;783;p86"/>
          <p:cNvSpPr txBox="1"/>
          <p:nvPr/>
        </p:nvSpPr>
        <p:spPr>
          <a:xfrm>
            <a:off x="370075" y="2795050"/>
            <a:ext cx="8221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Model humans as agents that symbolize a simplified behavior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Agents have quantifiable variables and properties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All interaction rules are explicitly defined and parametrized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Simulations and mathematical analysis can be applied to derive system properties that might not be easy to conclude from intuition alone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Generates hypotheses and proofs of generative sufficiency 	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but </a:t>
            </a:r>
            <a:r>
              <a:rPr i="1" lang="en-US" sz="1800"/>
              <a:t>not empirical evidence</a:t>
            </a:r>
            <a:endParaRPr i="1" sz="1800"/>
          </a:p>
        </p:txBody>
      </p:sp>
      <p:pic>
        <p:nvPicPr>
          <p:cNvPr id="784" name="Google Shape;784;p86"/>
          <p:cNvPicPr preferRelativeResize="0"/>
          <p:nvPr/>
        </p:nvPicPr>
        <p:blipFill rotWithShape="1">
          <a:blip r:embed="rId3">
            <a:alphaModFix/>
          </a:blip>
          <a:srcRect b="0" l="0" r="0" t="21537"/>
          <a:stretch/>
        </p:blipFill>
        <p:spPr>
          <a:xfrm>
            <a:off x="312675" y="1026006"/>
            <a:ext cx="8518652" cy="1575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7"/>
          <p:cNvSpPr/>
          <p:nvPr/>
        </p:nvSpPr>
        <p:spPr>
          <a:xfrm>
            <a:off x="0" y="236775"/>
            <a:ext cx="7017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90" name="Google Shape;790;p87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Modelling Segregation: Schelling's Model</a:t>
            </a:r>
            <a:endParaRPr sz="2400"/>
          </a:p>
        </p:txBody>
      </p:sp>
      <p:sp>
        <p:nvSpPr>
          <p:cNvPr id="791" name="Google Shape;791;p87"/>
          <p:cNvSpPr txBox="1"/>
          <p:nvPr/>
        </p:nvSpPr>
        <p:spPr>
          <a:xfrm>
            <a:off x="201875" y="862000"/>
            <a:ext cx="50226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Model properties: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Agents of two kinds, similar number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Low but nonzero fraction of empty cells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Cells have a neighborhood of 8 cells around the central cell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Corners and borders have fewer neighbors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Agents are aware of the fraction of similar agents in their neighborhood:  f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Agents are satisfied with f ≥ F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If unsatisfied, they jump to the closest satisfying cell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 is a parameter that  measures intolerance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Example: simulation with F=0.2</a:t>
            </a:r>
            <a:endParaRPr sz="1800"/>
          </a:p>
        </p:txBody>
      </p:sp>
      <p:pic>
        <p:nvPicPr>
          <p:cNvPr id="792" name="Google Shape;79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450" y="1151487"/>
            <a:ext cx="3484525" cy="34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8"/>
          <p:cNvSpPr/>
          <p:nvPr/>
        </p:nvSpPr>
        <p:spPr>
          <a:xfrm>
            <a:off x="0" y="236775"/>
            <a:ext cx="7017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798" name="Google Shape;79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275" y="891036"/>
            <a:ext cx="3421927" cy="3149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516" y="859500"/>
            <a:ext cx="3490459" cy="321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88"/>
          <p:cNvSpPr txBox="1"/>
          <p:nvPr/>
        </p:nvSpPr>
        <p:spPr>
          <a:xfrm>
            <a:off x="272150" y="4071900"/>
            <a:ext cx="45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Example with F=0.6. Strong segregation</a:t>
            </a:r>
            <a:endParaRPr sz="1800"/>
          </a:p>
        </p:txBody>
      </p:sp>
      <p:sp>
        <p:nvSpPr>
          <p:cNvPr id="801" name="Google Shape;801;p88"/>
          <p:cNvSpPr txBox="1"/>
          <p:nvPr/>
        </p:nvSpPr>
        <p:spPr>
          <a:xfrm>
            <a:off x="4590600" y="4071900"/>
            <a:ext cx="45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Example with F=0.4.</a:t>
            </a:r>
            <a:r>
              <a:rPr b="1" lang="en-US" sz="1800"/>
              <a:t> Also segregated!</a:t>
            </a:r>
            <a:endParaRPr b="1" sz="1800"/>
          </a:p>
        </p:txBody>
      </p:sp>
      <p:sp>
        <p:nvSpPr>
          <p:cNvPr id="802" name="Google Shape;802;p88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Segregation Under Tolerance in Schelling's Model</a:t>
            </a:r>
            <a:endParaRPr sz="2400"/>
          </a:p>
        </p:txBody>
      </p:sp>
      <p:sp>
        <p:nvSpPr>
          <p:cNvPr id="803" name="Google Shape;803;p88"/>
          <p:cNvSpPr txBox="1"/>
          <p:nvPr/>
        </p:nvSpPr>
        <p:spPr>
          <a:xfrm>
            <a:off x="272150" y="4457400"/>
            <a:ext cx="872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hlinkClick r:id="rId5"/>
              </a:rPr>
              <a:t>Dynamic Models of Segregation. Thomas Schelling. Journal of Mathematical Sociology (1971)</a:t>
            </a:r>
            <a:endParaRPr sz="16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9"/>
          <p:cNvSpPr/>
          <p:nvPr/>
        </p:nvSpPr>
        <p:spPr>
          <a:xfrm>
            <a:off x="0" y="236775"/>
            <a:ext cx="7017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09" name="Google Shape;809;p89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Simulating Effects of Anti-COVID Policies</a:t>
            </a:r>
            <a:endParaRPr sz="2400"/>
          </a:p>
        </p:txBody>
      </p:sp>
      <p:pic>
        <p:nvPicPr>
          <p:cNvPr id="810" name="Google Shape;81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25" y="993925"/>
            <a:ext cx="4284450" cy="3155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525" y="1399625"/>
            <a:ext cx="4284450" cy="27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89"/>
          <p:cNvSpPr txBox="1"/>
          <p:nvPr/>
        </p:nvSpPr>
        <p:spPr>
          <a:xfrm>
            <a:off x="272150" y="4312200"/>
            <a:ext cx="8501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Assessment of the Effectiveness of Omicron Transmission Mitigation Strategies for European Universities Using an Agent-Based Network Model.  J. Lasser, T. Hell, D. Garcia. Clinical Infectious Diseases (2022)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0"/>
          <p:cNvSpPr/>
          <p:nvPr/>
        </p:nvSpPr>
        <p:spPr>
          <a:xfrm>
            <a:off x="0" y="236775"/>
            <a:ext cx="64158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18" name="Google Shape;818;p90"/>
          <p:cNvSpPr txBox="1"/>
          <p:nvPr/>
        </p:nvSpPr>
        <p:spPr>
          <a:xfrm>
            <a:off x="372292" y="772117"/>
            <a:ext cx="83994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Char char="•"/>
            </a:pPr>
            <a:r>
              <a:rPr lang="en-US" sz="2000">
                <a:solidFill>
                  <a:srgbClr val="888888"/>
                </a:solidFill>
              </a:rPr>
              <a:t>Computational Social Science</a:t>
            </a:r>
            <a:endParaRPr sz="2000">
              <a:solidFill>
                <a:srgbClr val="888888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Char char="•"/>
            </a:pPr>
            <a:r>
              <a:rPr lang="en-US" sz="2000">
                <a:solidFill>
                  <a:srgbClr val="888888"/>
                </a:solidFill>
              </a:rPr>
              <a:t>Digital Behavioral Data in the Social Sciences</a:t>
            </a:r>
            <a:endParaRPr sz="2000">
              <a:solidFill>
                <a:srgbClr val="888888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Char char="•"/>
            </a:pPr>
            <a:r>
              <a:rPr lang="en-US" sz="2000">
                <a:solidFill>
                  <a:srgbClr val="888888"/>
                </a:solidFill>
              </a:rPr>
              <a:t>New Methods in the Social Sciences</a:t>
            </a:r>
            <a:endParaRPr sz="2000">
              <a:solidFill>
                <a:srgbClr val="888888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Char char="•"/>
            </a:pPr>
            <a:r>
              <a:rPr lang="en-US" sz="2000">
                <a:solidFill>
                  <a:srgbClr val="888888"/>
                </a:solidFill>
              </a:rPr>
              <a:t>Computational Analysis of Social Science Theory</a:t>
            </a:r>
            <a:endParaRPr sz="2000">
              <a:solidFill>
                <a:srgbClr val="888888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Courses Outlook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819" name="Google Shape;819;p90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Courses Outlook</a:t>
            </a:r>
            <a:endParaRPr sz="2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91"/>
          <p:cNvSpPr/>
          <p:nvPr/>
        </p:nvSpPr>
        <p:spPr>
          <a:xfrm>
            <a:off x="0" y="236775"/>
            <a:ext cx="37851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25" name="Google Shape;825;p91"/>
          <p:cNvSpPr txBox="1"/>
          <p:nvPr>
            <p:ph idx="4294967295" type="title"/>
          </p:nvPr>
        </p:nvSpPr>
        <p:spPr>
          <a:xfrm>
            <a:off x="272146" y="236775"/>
            <a:ext cx="3513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Social Media Data Analysis</a:t>
            </a:r>
            <a:endParaRPr sz="2400"/>
          </a:p>
        </p:txBody>
      </p:sp>
      <p:sp>
        <p:nvSpPr>
          <p:cNvPr id="826" name="Google Shape;826;p91"/>
          <p:cNvSpPr txBox="1"/>
          <p:nvPr/>
        </p:nvSpPr>
        <p:spPr>
          <a:xfrm>
            <a:off x="543050" y="861125"/>
            <a:ext cx="52797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9 ECTS (2+2 SWS)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Next SS taught by David Garcia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Course contents: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Analysis of search data to measure information seeking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Popularity and social impact in social media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Application and evaluation of sentiment analysis techniques for social media text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Methods and applications of social network analysis in online media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Practical assignments where you get and analyze your own data </a:t>
            </a:r>
            <a:endParaRPr sz="1800"/>
          </a:p>
        </p:txBody>
      </p:sp>
      <p:pic>
        <p:nvPicPr>
          <p:cNvPr id="827" name="Google Shape;82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750" y="1110538"/>
            <a:ext cx="3061025" cy="306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92"/>
          <p:cNvSpPr/>
          <p:nvPr/>
        </p:nvSpPr>
        <p:spPr>
          <a:xfrm>
            <a:off x="0" y="236775"/>
            <a:ext cx="57171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33" name="Google Shape;833;p92"/>
          <p:cNvSpPr txBox="1"/>
          <p:nvPr>
            <p:ph idx="4294967295" type="title"/>
          </p:nvPr>
        </p:nvSpPr>
        <p:spPr>
          <a:xfrm>
            <a:off x="272150" y="236775"/>
            <a:ext cx="5445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Computational Modelling of Social Systems</a:t>
            </a:r>
            <a:endParaRPr sz="2400"/>
          </a:p>
        </p:txBody>
      </p:sp>
      <p:sp>
        <p:nvSpPr>
          <p:cNvPr id="834" name="Google Shape;834;p92"/>
          <p:cNvSpPr txBox="1"/>
          <p:nvPr/>
        </p:nvSpPr>
        <p:spPr>
          <a:xfrm>
            <a:off x="272150" y="932275"/>
            <a:ext cx="85203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Seminar with exercises: 6 ECTS (2 + 2 SWS)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Next Summer Semester taught by David Garcia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Lectures and exercises on Agent-Based Modelling and Complexity Science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Topics: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Modelling segregation: Schelling's model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Modelling cultures: Axelrod's model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Spreading of behavior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Opinion dynamics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Network growth models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Social resilience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Python exercises with Mesa</a:t>
            </a:r>
            <a:endParaRPr sz="1800"/>
          </a:p>
        </p:txBody>
      </p:sp>
      <p:pic>
        <p:nvPicPr>
          <p:cNvPr id="835" name="Google Shape;83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300" y="2900925"/>
            <a:ext cx="4188175" cy="18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93"/>
          <p:cNvSpPr/>
          <p:nvPr/>
        </p:nvSpPr>
        <p:spPr>
          <a:xfrm>
            <a:off x="0" y="236775"/>
            <a:ext cx="51762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41" name="Google Shape;841;p93"/>
          <p:cNvSpPr txBox="1"/>
          <p:nvPr>
            <p:ph idx="4294967295" type="title"/>
          </p:nvPr>
        </p:nvSpPr>
        <p:spPr>
          <a:xfrm>
            <a:off x="272147" y="236775"/>
            <a:ext cx="4777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Deep Learning for the Social Sciences</a:t>
            </a:r>
            <a:endParaRPr sz="2400"/>
          </a:p>
        </p:txBody>
      </p:sp>
      <p:sp>
        <p:nvSpPr>
          <p:cNvPr id="842" name="Google Shape;842;p93"/>
          <p:cNvSpPr txBox="1"/>
          <p:nvPr/>
        </p:nvSpPr>
        <p:spPr>
          <a:xfrm>
            <a:off x="228350" y="1135500"/>
            <a:ext cx="47226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9 ECTS (2+2 SWS)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Taught next SS by Giordano De Marzo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Machine Learning concepts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Multilayer perceptrons and their limitations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Convolutional Neural Networks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RNN, LSTM, RL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Applications to time series, graphs, generative modelling and NLP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Exercises in PyTorch</a:t>
            </a:r>
            <a:endParaRPr sz="1800"/>
          </a:p>
        </p:txBody>
      </p:sp>
      <p:pic>
        <p:nvPicPr>
          <p:cNvPr id="843" name="Google Shape;84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950" y="874376"/>
            <a:ext cx="3888250" cy="39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94"/>
          <p:cNvSpPr/>
          <p:nvPr/>
        </p:nvSpPr>
        <p:spPr>
          <a:xfrm>
            <a:off x="0" y="236775"/>
            <a:ext cx="29145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49" name="Google Shape;849;p94"/>
          <p:cNvSpPr txBox="1"/>
          <p:nvPr>
            <p:ph idx="4294967295" type="title"/>
          </p:nvPr>
        </p:nvSpPr>
        <p:spPr>
          <a:xfrm>
            <a:off x="123075" y="236775"/>
            <a:ext cx="28461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2150"/>
              <a:t>Path to Master Thesis</a:t>
            </a:r>
            <a:endParaRPr sz="2150"/>
          </a:p>
        </p:txBody>
      </p:sp>
      <p:sp>
        <p:nvSpPr>
          <p:cNvPr id="850" name="Google Shape;850;p94"/>
          <p:cNvSpPr txBox="1"/>
          <p:nvPr/>
        </p:nvSpPr>
        <p:spPr>
          <a:xfrm>
            <a:off x="228375" y="943100"/>
            <a:ext cx="8357400" cy="3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Recommendation: take </a:t>
            </a:r>
            <a:br>
              <a:rPr lang="en-US" sz="1800"/>
            </a:br>
            <a:r>
              <a:rPr b="1" lang="en-US" sz="1800"/>
              <a:t>Colloquium in Social Data Science</a:t>
            </a:r>
            <a:r>
              <a:rPr lang="en-US" sz="1800"/>
              <a:t> </a:t>
            </a:r>
            <a:br>
              <a:rPr lang="en-US" sz="1800"/>
            </a:br>
            <a:r>
              <a:rPr lang="en-US" sz="1800"/>
              <a:t>the semester before master thesis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Preparation by joining group research </a:t>
            </a:r>
            <a:br>
              <a:rPr lang="en-US" sz="1800"/>
            </a:br>
            <a:r>
              <a:rPr lang="en-US" sz="1800"/>
              <a:t>updates (Tuesdays 13:30-15:00)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Students prepare their thesis plan during </a:t>
            </a:r>
            <a:br>
              <a:rPr lang="en-US" sz="1800"/>
            </a:br>
            <a:r>
              <a:rPr lang="en-US" sz="1800"/>
              <a:t>the semester and present it for input at the end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Manual registration by me, contact before to discuss coursework and potential topics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Second recommendation: take my group’s courses and read our papers</a:t>
            </a:r>
            <a:endParaRPr sz="1800"/>
          </a:p>
        </p:txBody>
      </p:sp>
      <p:pic>
        <p:nvPicPr>
          <p:cNvPr id="851" name="Google Shape;851;p94"/>
          <p:cNvPicPr preferRelativeResize="0"/>
          <p:nvPr/>
        </p:nvPicPr>
        <p:blipFill rotWithShape="1">
          <a:blip r:embed="rId3">
            <a:alphaModFix/>
          </a:blip>
          <a:srcRect b="0" l="0" r="0" t="18804"/>
          <a:stretch/>
        </p:blipFill>
        <p:spPr>
          <a:xfrm>
            <a:off x="4928925" y="943098"/>
            <a:ext cx="3864876" cy="176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/>
          <p:nvPr/>
        </p:nvSpPr>
        <p:spPr>
          <a:xfrm>
            <a:off x="0" y="236775"/>
            <a:ext cx="34875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3" name="Google Shape;173;p32"/>
          <p:cNvSpPr txBox="1"/>
          <p:nvPr>
            <p:ph idx="4294967295" type="title"/>
          </p:nvPr>
        </p:nvSpPr>
        <p:spPr>
          <a:xfrm>
            <a:off x="272145" y="236775"/>
            <a:ext cx="348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Types of parallelization</a:t>
            </a:r>
            <a:endParaRPr/>
          </a:p>
        </p:txBody>
      </p:sp>
      <p:sp>
        <p:nvSpPr>
          <p:cNvPr id="174" name="Google Shape;174;p32"/>
          <p:cNvSpPr txBox="1"/>
          <p:nvPr/>
        </p:nvSpPr>
        <p:spPr>
          <a:xfrm>
            <a:off x="5981572" y="6167230"/>
            <a:ext cx="277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5" name="Google Shape;175;p32"/>
          <p:cNvSpPr txBox="1"/>
          <p:nvPr/>
        </p:nvSpPr>
        <p:spPr>
          <a:xfrm>
            <a:off x="395650" y="834225"/>
            <a:ext cx="4875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D</a:t>
            </a:r>
            <a:r>
              <a:rPr lang="en-US" sz="1800">
                <a:solidFill>
                  <a:schemeClr val="dk1"/>
                </a:solidFill>
              </a:rPr>
              <a:t>ifferent ways to “multiply” processing: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multiprocessor</a:t>
            </a:r>
            <a:r>
              <a:rPr lang="en-US" sz="1800">
                <a:solidFill>
                  <a:schemeClr val="dk1"/>
                </a:solidFill>
              </a:rPr>
              <a:t>: more than one CPU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multicore</a:t>
            </a:r>
            <a:r>
              <a:rPr lang="en-US" sz="1800">
                <a:solidFill>
                  <a:schemeClr val="dk1"/>
                </a:solidFill>
              </a:rPr>
              <a:t>: one CPU with several cores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multithreading</a:t>
            </a:r>
            <a:r>
              <a:rPr lang="en-US" sz="1800">
                <a:solidFill>
                  <a:schemeClr val="dk1"/>
                </a:solidFill>
              </a:rPr>
              <a:t>: single core executes more than one task </a:t>
            </a:r>
            <a:r>
              <a:rPr i="1" lang="en-US" sz="1800">
                <a:solidFill>
                  <a:schemeClr val="dk1"/>
                </a:solidFill>
              </a:rPr>
              <a:t>concurrently</a:t>
            </a:r>
            <a:endParaRPr i="1" sz="1800">
              <a:solidFill>
                <a:schemeClr val="dk1"/>
              </a:solidFill>
            </a:endParaRPr>
          </a:p>
        </p:txBody>
      </p:sp>
      <p:pic>
        <p:nvPicPr>
          <p:cNvPr descr="Inhaltsplatzhalter 2" id="176" name="Google Shape;176;p32"/>
          <p:cNvPicPr preferRelativeResize="0"/>
          <p:nvPr/>
        </p:nvPicPr>
        <p:blipFill rotWithShape="1">
          <a:blip r:embed="rId3">
            <a:alphaModFix/>
          </a:blip>
          <a:srcRect b="38596" l="27809" r="43061" t="28743"/>
          <a:stretch/>
        </p:blipFill>
        <p:spPr>
          <a:xfrm>
            <a:off x="5969615" y="766088"/>
            <a:ext cx="2564300" cy="1682094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7" name="Google Shape;177;p32"/>
          <p:cNvSpPr/>
          <p:nvPr/>
        </p:nvSpPr>
        <p:spPr>
          <a:xfrm>
            <a:off x="755950" y="2404125"/>
            <a:ext cx="4514700" cy="2273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2"/>
          <p:cNvSpPr/>
          <p:nvPr/>
        </p:nvSpPr>
        <p:spPr>
          <a:xfrm>
            <a:off x="756000" y="2910875"/>
            <a:ext cx="4492200" cy="4326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CODE 	DATA 	FILE POINTERS</a:t>
            </a:r>
            <a:endParaRPr/>
          </a:p>
        </p:txBody>
      </p:sp>
      <p:sp>
        <p:nvSpPr>
          <p:cNvPr id="179" name="Google Shape;179;p32"/>
          <p:cNvSpPr/>
          <p:nvPr/>
        </p:nvSpPr>
        <p:spPr>
          <a:xfrm>
            <a:off x="755950" y="3330975"/>
            <a:ext cx="1504800" cy="558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thread 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CFD7E7"/>
                </a:highlight>
              </a:rPr>
              <a:t>registers</a:t>
            </a:r>
            <a:r>
              <a:rPr lang="en-US"/>
              <a:t>   </a:t>
            </a:r>
            <a:r>
              <a:rPr lang="en-US">
                <a:highlight>
                  <a:srgbClr val="CFD7E7"/>
                </a:highlight>
              </a:rPr>
              <a:t>stack</a:t>
            </a:r>
            <a:endParaRPr>
              <a:highlight>
                <a:srgbClr val="CFD7E7"/>
              </a:highlight>
            </a:endParaRPr>
          </a:p>
        </p:txBody>
      </p:sp>
      <p:sp>
        <p:nvSpPr>
          <p:cNvPr id="180" name="Google Shape;180;p32"/>
          <p:cNvSpPr/>
          <p:nvPr/>
        </p:nvSpPr>
        <p:spPr>
          <a:xfrm>
            <a:off x="2260850" y="3330975"/>
            <a:ext cx="1504800" cy="558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thread 2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CFD7E7"/>
                </a:highlight>
              </a:rPr>
              <a:t>registers</a:t>
            </a:r>
            <a:r>
              <a:rPr lang="en-US">
                <a:solidFill>
                  <a:schemeClr val="dk1"/>
                </a:solidFill>
              </a:rPr>
              <a:t>   </a:t>
            </a:r>
            <a:r>
              <a:rPr lang="en-US">
                <a:solidFill>
                  <a:schemeClr val="dk1"/>
                </a:solidFill>
                <a:highlight>
                  <a:srgbClr val="CFD7E7"/>
                </a:highlight>
              </a:rPr>
              <a:t>stack</a:t>
            </a:r>
            <a:endParaRPr>
              <a:highlight>
                <a:srgbClr val="CFD7E7"/>
              </a:highlight>
            </a:endParaRPr>
          </a:p>
        </p:txBody>
      </p:sp>
      <p:sp>
        <p:nvSpPr>
          <p:cNvPr id="181" name="Google Shape;181;p32"/>
          <p:cNvSpPr/>
          <p:nvPr/>
        </p:nvSpPr>
        <p:spPr>
          <a:xfrm>
            <a:off x="3765750" y="3330975"/>
            <a:ext cx="1504800" cy="558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thread 3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rgbClr val="CFD7E7"/>
                </a:highlight>
              </a:rPr>
              <a:t>registers</a:t>
            </a:r>
            <a:r>
              <a:rPr lang="en-US">
                <a:solidFill>
                  <a:schemeClr val="dk1"/>
                </a:solidFill>
              </a:rPr>
              <a:t>   </a:t>
            </a:r>
            <a:r>
              <a:rPr lang="en-US">
                <a:solidFill>
                  <a:schemeClr val="dk1"/>
                </a:solidFill>
                <a:highlight>
                  <a:srgbClr val="CFD7E7"/>
                </a:highlight>
              </a:rPr>
              <a:t>stack</a:t>
            </a:r>
            <a:endParaRPr>
              <a:solidFill>
                <a:schemeClr val="dk1"/>
              </a:solidFill>
              <a:highlight>
                <a:srgbClr val="CFD7E7"/>
              </a:highlight>
            </a:endParaRPr>
          </a:p>
        </p:txBody>
      </p:sp>
      <p:sp>
        <p:nvSpPr>
          <p:cNvPr id="182" name="Google Shape;182;p32"/>
          <p:cNvSpPr/>
          <p:nvPr/>
        </p:nvSpPr>
        <p:spPr>
          <a:xfrm>
            <a:off x="756100" y="3889275"/>
            <a:ext cx="1504800" cy="788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2"/>
          <p:cNvSpPr/>
          <p:nvPr/>
        </p:nvSpPr>
        <p:spPr>
          <a:xfrm>
            <a:off x="2260900" y="3889275"/>
            <a:ext cx="1504800" cy="788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2"/>
          <p:cNvSpPr/>
          <p:nvPr/>
        </p:nvSpPr>
        <p:spPr>
          <a:xfrm>
            <a:off x="3765800" y="3889275"/>
            <a:ext cx="1504800" cy="788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2"/>
          <p:cNvSpPr txBox="1"/>
          <p:nvPr/>
        </p:nvSpPr>
        <p:spPr>
          <a:xfrm>
            <a:off x="2455075" y="2404125"/>
            <a:ext cx="94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Process</a:t>
            </a:r>
            <a:endParaRPr sz="1600"/>
          </a:p>
        </p:txBody>
      </p:sp>
      <p:sp>
        <p:nvSpPr>
          <p:cNvPr id="186" name="Google Shape;186;p32"/>
          <p:cNvSpPr/>
          <p:nvPr/>
        </p:nvSpPr>
        <p:spPr>
          <a:xfrm>
            <a:off x="1384800" y="4069575"/>
            <a:ext cx="246875" cy="452175"/>
          </a:xfrm>
          <a:custGeom>
            <a:rect b="b" l="l" r="r" t="t"/>
            <a:pathLst>
              <a:path extrusionOk="0" h="18087" w="9875">
                <a:moveTo>
                  <a:pt x="5652" y="0"/>
                </a:moveTo>
                <a:cubicBezTo>
                  <a:pt x="3567" y="298"/>
                  <a:pt x="0" y="720"/>
                  <a:pt x="0" y="2826"/>
                </a:cubicBezTo>
                <a:cubicBezTo>
                  <a:pt x="0" y="7224"/>
                  <a:pt x="8542" y="7603"/>
                  <a:pt x="9608" y="11870"/>
                </a:cubicBezTo>
                <a:cubicBezTo>
                  <a:pt x="10143" y="14009"/>
                  <a:pt x="7347" y="15882"/>
                  <a:pt x="7347" y="18087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87" name="Google Shape;187;p32"/>
          <p:cNvSpPr/>
          <p:nvPr/>
        </p:nvSpPr>
        <p:spPr>
          <a:xfrm>
            <a:off x="2889900" y="4069575"/>
            <a:ext cx="246875" cy="452175"/>
          </a:xfrm>
          <a:custGeom>
            <a:rect b="b" l="l" r="r" t="t"/>
            <a:pathLst>
              <a:path extrusionOk="0" h="18087" w="9875">
                <a:moveTo>
                  <a:pt x="5652" y="0"/>
                </a:moveTo>
                <a:cubicBezTo>
                  <a:pt x="3567" y="298"/>
                  <a:pt x="0" y="720"/>
                  <a:pt x="0" y="2826"/>
                </a:cubicBezTo>
                <a:cubicBezTo>
                  <a:pt x="0" y="7224"/>
                  <a:pt x="8542" y="7603"/>
                  <a:pt x="9608" y="11870"/>
                </a:cubicBezTo>
                <a:cubicBezTo>
                  <a:pt x="10143" y="14009"/>
                  <a:pt x="7347" y="15882"/>
                  <a:pt x="7347" y="18087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88" name="Google Shape;188;p32"/>
          <p:cNvSpPr/>
          <p:nvPr/>
        </p:nvSpPr>
        <p:spPr>
          <a:xfrm>
            <a:off x="4394925" y="4057238"/>
            <a:ext cx="246875" cy="452175"/>
          </a:xfrm>
          <a:custGeom>
            <a:rect b="b" l="l" r="r" t="t"/>
            <a:pathLst>
              <a:path extrusionOk="0" h="18087" w="9875">
                <a:moveTo>
                  <a:pt x="5652" y="0"/>
                </a:moveTo>
                <a:cubicBezTo>
                  <a:pt x="3567" y="298"/>
                  <a:pt x="0" y="720"/>
                  <a:pt x="0" y="2826"/>
                </a:cubicBezTo>
                <a:cubicBezTo>
                  <a:pt x="0" y="7224"/>
                  <a:pt x="8542" y="7603"/>
                  <a:pt x="9608" y="11870"/>
                </a:cubicBezTo>
                <a:cubicBezTo>
                  <a:pt x="10143" y="14009"/>
                  <a:pt x="7347" y="15882"/>
                  <a:pt x="7347" y="18087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189" name="Google Shape;1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8074" y="2544888"/>
            <a:ext cx="3487375" cy="2130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95"/>
          <p:cNvSpPr/>
          <p:nvPr/>
        </p:nvSpPr>
        <p:spPr>
          <a:xfrm>
            <a:off x="0" y="236775"/>
            <a:ext cx="16770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57" name="Google Shape;857;p95"/>
          <p:cNvSpPr txBox="1"/>
          <p:nvPr>
            <p:ph idx="4294967295" type="title"/>
          </p:nvPr>
        </p:nvSpPr>
        <p:spPr>
          <a:xfrm>
            <a:off x="272150" y="236775"/>
            <a:ext cx="1404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Summary</a:t>
            </a:r>
            <a:endParaRPr sz="2400"/>
          </a:p>
        </p:txBody>
      </p:sp>
      <p:sp>
        <p:nvSpPr>
          <p:cNvPr id="858" name="Google Shape;858;p95"/>
          <p:cNvSpPr txBox="1"/>
          <p:nvPr/>
        </p:nvSpPr>
        <p:spPr>
          <a:xfrm>
            <a:off x="372292" y="619717"/>
            <a:ext cx="8399400" cy="4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Computational Social Science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Using new sources of data and computational methods in the social sciences: the three meanings of the word </a:t>
            </a:r>
            <a:r>
              <a:rPr i="1" lang="en-US" sz="1800">
                <a:solidFill>
                  <a:schemeClr val="dk1"/>
                </a:solidFill>
              </a:rPr>
              <a:t>computational</a:t>
            </a:r>
            <a:endParaRPr i="1" sz="1800">
              <a:solidFill>
                <a:schemeClr val="dk1"/>
              </a:solidFill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Digital Behavioral Data in the Social Sciences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Social media, search mobile phones… Risks: representation problems</a:t>
            </a:r>
            <a:endParaRPr sz="1800">
              <a:solidFill>
                <a:schemeClr val="dk1"/>
              </a:solidFill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New Methods in the Social Sciences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Text analysis as an example. Risks: privacy</a:t>
            </a:r>
            <a:endParaRPr sz="1800">
              <a:solidFill>
                <a:schemeClr val="dk1"/>
              </a:solidFill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Computational Analysis of Social Science Theory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Agent-Based Modelling to analyze models of social systems</a:t>
            </a:r>
            <a:endParaRPr sz="1800">
              <a:solidFill>
                <a:schemeClr val="dk1"/>
              </a:solidFill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Research and Courses Outlook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Join me next semester if you want to study social media data!</a:t>
            </a:r>
            <a:endParaRPr sz="1800">
              <a:solidFill>
                <a:schemeClr val="dk1"/>
              </a:solidFill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700"/>
              <a:t>Form for questions/requests up to 24 hours before next session: </a:t>
            </a:r>
            <a:r>
              <a:rPr lang="en-US" sz="1500" u="sng">
                <a:solidFill>
                  <a:schemeClr val="hlink"/>
                </a:solidFill>
                <a:hlinkClick r:id="rId3"/>
              </a:rPr>
              <a:t>https://forms.gle/sJTNjHW6KLsaScHz7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Google Shape;194;p33"/>
          <p:cNvCxnSpPr/>
          <p:nvPr/>
        </p:nvCxnSpPr>
        <p:spPr>
          <a:xfrm>
            <a:off x="263850" y="1917175"/>
            <a:ext cx="861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33"/>
          <p:cNvSpPr/>
          <p:nvPr/>
        </p:nvSpPr>
        <p:spPr>
          <a:xfrm>
            <a:off x="0" y="236775"/>
            <a:ext cx="3405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96" name="Google Shape;196;p33"/>
          <p:cNvSpPr txBox="1"/>
          <p:nvPr>
            <p:ph idx="4294967295" type="title"/>
          </p:nvPr>
        </p:nvSpPr>
        <p:spPr>
          <a:xfrm>
            <a:off x="272145" y="236775"/>
            <a:ext cx="3133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Single-thread vs Parallel</a:t>
            </a:r>
            <a:endParaRPr/>
          </a:p>
        </p:txBody>
      </p:sp>
      <p:sp>
        <p:nvSpPr>
          <p:cNvPr id="197" name="Google Shape;197;p33"/>
          <p:cNvSpPr txBox="1"/>
          <p:nvPr/>
        </p:nvSpPr>
        <p:spPr>
          <a:xfrm>
            <a:off x="5981572" y="6167230"/>
            <a:ext cx="277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8" name="Google Shape;198;p33"/>
          <p:cNvSpPr txBox="1"/>
          <p:nvPr/>
        </p:nvSpPr>
        <p:spPr>
          <a:xfrm>
            <a:off x="263850" y="970450"/>
            <a:ext cx="8616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Single-thread (sequential)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200"/>
              <a:t>Parallel</a:t>
            </a:r>
            <a:endParaRPr sz="2200"/>
          </a:p>
        </p:txBody>
      </p:sp>
      <p:cxnSp>
        <p:nvCxnSpPr>
          <p:cNvPr id="199" name="Google Shape;199;p33"/>
          <p:cNvCxnSpPr/>
          <p:nvPr/>
        </p:nvCxnSpPr>
        <p:spPr>
          <a:xfrm>
            <a:off x="367375" y="3510100"/>
            <a:ext cx="861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33"/>
          <p:cNvCxnSpPr/>
          <p:nvPr/>
        </p:nvCxnSpPr>
        <p:spPr>
          <a:xfrm>
            <a:off x="367375" y="3048425"/>
            <a:ext cx="861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33"/>
          <p:cNvCxnSpPr/>
          <p:nvPr/>
        </p:nvCxnSpPr>
        <p:spPr>
          <a:xfrm>
            <a:off x="367375" y="3956200"/>
            <a:ext cx="861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33"/>
          <p:cNvSpPr/>
          <p:nvPr/>
        </p:nvSpPr>
        <p:spPr>
          <a:xfrm>
            <a:off x="1375075" y="3356200"/>
            <a:ext cx="2246400" cy="307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task 2</a:t>
            </a:r>
            <a:endParaRPr sz="1800"/>
          </a:p>
        </p:txBody>
      </p:sp>
      <p:sp>
        <p:nvSpPr>
          <p:cNvPr id="203" name="Google Shape;203;p33"/>
          <p:cNvSpPr/>
          <p:nvPr/>
        </p:nvSpPr>
        <p:spPr>
          <a:xfrm>
            <a:off x="1375075" y="3817875"/>
            <a:ext cx="2246400" cy="307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task 3</a:t>
            </a:r>
            <a:endParaRPr sz="1800"/>
          </a:p>
        </p:txBody>
      </p:sp>
      <p:sp>
        <p:nvSpPr>
          <p:cNvPr id="204" name="Google Shape;204;p33"/>
          <p:cNvSpPr/>
          <p:nvPr/>
        </p:nvSpPr>
        <p:spPr>
          <a:xfrm>
            <a:off x="1375175" y="2894525"/>
            <a:ext cx="2246400" cy="307800"/>
          </a:xfrm>
          <a:prstGeom prst="rect">
            <a:avLst/>
          </a:prstGeom>
          <a:solidFill>
            <a:srgbClr val="CCEEF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task 1</a:t>
            </a:r>
            <a:endParaRPr sz="1800"/>
          </a:p>
        </p:txBody>
      </p:sp>
      <p:sp>
        <p:nvSpPr>
          <p:cNvPr id="205" name="Google Shape;205;p33"/>
          <p:cNvSpPr txBox="1"/>
          <p:nvPr/>
        </p:nvSpPr>
        <p:spPr>
          <a:xfrm>
            <a:off x="272150" y="1592513"/>
            <a:ext cx="96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CPU </a:t>
            </a:r>
            <a:r>
              <a:rPr lang="en-US" sz="1800"/>
              <a:t>1</a:t>
            </a:r>
            <a:endParaRPr sz="1800"/>
          </a:p>
        </p:txBody>
      </p:sp>
      <p:sp>
        <p:nvSpPr>
          <p:cNvPr id="206" name="Google Shape;206;p33"/>
          <p:cNvSpPr txBox="1"/>
          <p:nvPr/>
        </p:nvSpPr>
        <p:spPr>
          <a:xfrm>
            <a:off x="272150" y="2740613"/>
            <a:ext cx="96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CPU</a:t>
            </a:r>
            <a:r>
              <a:rPr lang="en-US" sz="1800"/>
              <a:t> 1</a:t>
            </a:r>
            <a:endParaRPr sz="1800"/>
          </a:p>
        </p:txBody>
      </p:sp>
      <p:sp>
        <p:nvSpPr>
          <p:cNvPr id="207" name="Google Shape;207;p33"/>
          <p:cNvSpPr txBox="1"/>
          <p:nvPr/>
        </p:nvSpPr>
        <p:spPr>
          <a:xfrm>
            <a:off x="272150" y="3202313"/>
            <a:ext cx="96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CPU</a:t>
            </a:r>
            <a:r>
              <a:rPr lang="en-US" sz="1800"/>
              <a:t> 2</a:t>
            </a:r>
            <a:endParaRPr sz="1800"/>
          </a:p>
        </p:txBody>
      </p:sp>
      <p:sp>
        <p:nvSpPr>
          <p:cNvPr id="208" name="Google Shape;208;p33"/>
          <p:cNvSpPr txBox="1"/>
          <p:nvPr/>
        </p:nvSpPr>
        <p:spPr>
          <a:xfrm>
            <a:off x="272150" y="3664000"/>
            <a:ext cx="96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CPU</a:t>
            </a:r>
            <a:r>
              <a:rPr lang="en-US" sz="1800"/>
              <a:t> 3</a:t>
            </a:r>
            <a:endParaRPr sz="1800"/>
          </a:p>
        </p:txBody>
      </p:sp>
      <p:sp>
        <p:nvSpPr>
          <p:cNvPr id="209" name="Google Shape;209;p33"/>
          <p:cNvSpPr/>
          <p:nvPr/>
        </p:nvSpPr>
        <p:spPr>
          <a:xfrm>
            <a:off x="1237550" y="1763275"/>
            <a:ext cx="2246400" cy="307800"/>
          </a:xfrm>
          <a:prstGeom prst="rect">
            <a:avLst/>
          </a:prstGeom>
          <a:solidFill>
            <a:srgbClr val="CCEEF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task 1</a:t>
            </a:r>
            <a:endParaRPr sz="1800"/>
          </a:p>
        </p:txBody>
      </p:sp>
      <p:sp>
        <p:nvSpPr>
          <p:cNvPr id="210" name="Google Shape;210;p33"/>
          <p:cNvSpPr/>
          <p:nvPr/>
        </p:nvSpPr>
        <p:spPr>
          <a:xfrm>
            <a:off x="3552325" y="1763275"/>
            <a:ext cx="2246400" cy="307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task 2</a:t>
            </a:r>
            <a:endParaRPr sz="1800"/>
          </a:p>
        </p:txBody>
      </p:sp>
      <p:sp>
        <p:nvSpPr>
          <p:cNvPr id="211" name="Google Shape;211;p33"/>
          <p:cNvSpPr/>
          <p:nvPr/>
        </p:nvSpPr>
        <p:spPr>
          <a:xfrm>
            <a:off x="5867100" y="1763275"/>
            <a:ext cx="2246400" cy="307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task 3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34"/>
          <p:cNvCxnSpPr/>
          <p:nvPr/>
        </p:nvCxnSpPr>
        <p:spPr>
          <a:xfrm>
            <a:off x="263850" y="1764775"/>
            <a:ext cx="861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4"/>
          <p:cNvSpPr/>
          <p:nvPr/>
        </p:nvSpPr>
        <p:spPr>
          <a:xfrm>
            <a:off x="0" y="236775"/>
            <a:ext cx="31935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18" name="Google Shape;218;p34"/>
          <p:cNvSpPr txBox="1"/>
          <p:nvPr>
            <p:ph idx="4294967295" type="title"/>
          </p:nvPr>
        </p:nvSpPr>
        <p:spPr>
          <a:xfrm>
            <a:off x="272145" y="236775"/>
            <a:ext cx="28506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Concurrent vs Parallel</a:t>
            </a:r>
            <a:endParaRPr/>
          </a:p>
        </p:txBody>
      </p:sp>
      <p:sp>
        <p:nvSpPr>
          <p:cNvPr id="219" name="Google Shape;219;p34"/>
          <p:cNvSpPr txBox="1"/>
          <p:nvPr/>
        </p:nvSpPr>
        <p:spPr>
          <a:xfrm>
            <a:off x="5981572" y="6167230"/>
            <a:ext cx="277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0" name="Google Shape;220;p34"/>
          <p:cNvSpPr txBox="1"/>
          <p:nvPr/>
        </p:nvSpPr>
        <p:spPr>
          <a:xfrm>
            <a:off x="263850" y="970450"/>
            <a:ext cx="86163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Concurrent</a:t>
            </a:r>
            <a:endParaRPr b="1"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200"/>
              <a:t>Parallel</a:t>
            </a:r>
            <a:endParaRPr sz="2200"/>
          </a:p>
        </p:txBody>
      </p:sp>
      <p:sp>
        <p:nvSpPr>
          <p:cNvPr id="221" name="Google Shape;221;p34"/>
          <p:cNvSpPr/>
          <p:nvPr/>
        </p:nvSpPr>
        <p:spPr>
          <a:xfrm>
            <a:off x="1375175" y="1602438"/>
            <a:ext cx="748800" cy="307800"/>
          </a:xfrm>
          <a:prstGeom prst="rect">
            <a:avLst/>
          </a:prstGeom>
          <a:solidFill>
            <a:srgbClr val="CCEEF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4"/>
          <p:cNvSpPr/>
          <p:nvPr/>
        </p:nvSpPr>
        <p:spPr>
          <a:xfrm>
            <a:off x="7362925" y="1610875"/>
            <a:ext cx="682200" cy="307800"/>
          </a:xfrm>
          <a:prstGeom prst="rect">
            <a:avLst/>
          </a:prstGeom>
          <a:solidFill>
            <a:srgbClr val="CCEEF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3" name="Google Shape;223;p34"/>
          <p:cNvCxnSpPr/>
          <p:nvPr/>
        </p:nvCxnSpPr>
        <p:spPr>
          <a:xfrm>
            <a:off x="263850" y="2226450"/>
            <a:ext cx="861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34"/>
          <p:cNvCxnSpPr/>
          <p:nvPr/>
        </p:nvCxnSpPr>
        <p:spPr>
          <a:xfrm>
            <a:off x="263850" y="2672550"/>
            <a:ext cx="861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34"/>
          <p:cNvCxnSpPr/>
          <p:nvPr/>
        </p:nvCxnSpPr>
        <p:spPr>
          <a:xfrm>
            <a:off x="367375" y="4195900"/>
            <a:ext cx="861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4"/>
          <p:cNvCxnSpPr/>
          <p:nvPr/>
        </p:nvCxnSpPr>
        <p:spPr>
          <a:xfrm>
            <a:off x="367375" y="3734225"/>
            <a:ext cx="861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4"/>
          <p:cNvCxnSpPr/>
          <p:nvPr/>
        </p:nvCxnSpPr>
        <p:spPr>
          <a:xfrm>
            <a:off x="367375" y="4642000"/>
            <a:ext cx="861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34"/>
          <p:cNvSpPr/>
          <p:nvPr/>
        </p:nvSpPr>
        <p:spPr>
          <a:xfrm>
            <a:off x="2181050" y="2056325"/>
            <a:ext cx="625200" cy="307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4"/>
          <p:cNvSpPr/>
          <p:nvPr/>
        </p:nvSpPr>
        <p:spPr>
          <a:xfrm>
            <a:off x="2872775" y="2493350"/>
            <a:ext cx="748800" cy="307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4"/>
          <p:cNvSpPr/>
          <p:nvPr/>
        </p:nvSpPr>
        <p:spPr>
          <a:xfrm>
            <a:off x="3688050" y="2064125"/>
            <a:ext cx="682200" cy="307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4"/>
          <p:cNvSpPr/>
          <p:nvPr/>
        </p:nvSpPr>
        <p:spPr>
          <a:xfrm>
            <a:off x="4424875" y="1610875"/>
            <a:ext cx="625200" cy="307800"/>
          </a:xfrm>
          <a:prstGeom prst="rect">
            <a:avLst/>
          </a:prstGeom>
          <a:solidFill>
            <a:srgbClr val="CCEEF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4"/>
          <p:cNvSpPr/>
          <p:nvPr/>
        </p:nvSpPr>
        <p:spPr>
          <a:xfrm>
            <a:off x="5116525" y="2501800"/>
            <a:ext cx="682200" cy="307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4"/>
          <p:cNvSpPr/>
          <p:nvPr/>
        </p:nvSpPr>
        <p:spPr>
          <a:xfrm>
            <a:off x="5865325" y="2064775"/>
            <a:ext cx="682200" cy="307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4"/>
          <p:cNvSpPr/>
          <p:nvPr/>
        </p:nvSpPr>
        <p:spPr>
          <a:xfrm>
            <a:off x="6614125" y="2501800"/>
            <a:ext cx="682200" cy="307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4"/>
          <p:cNvSpPr/>
          <p:nvPr/>
        </p:nvSpPr>
        <p:spPr>
          <a:xfrm>
            <a:off x="1375075" y="4042000"/>
            <a:ext cx="7258800" cy="307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4"/>
          <p:cNvSpPr/>
          <p:nvPr/>
        </p:nvSpPr>
        <p:spPr>
          <a:xfrm>
            <a:off x="1375075" y="4503675"/>
            <a:ext cx="7258800" cy="307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4"/>
          <p:cNvSpPr/>
          <p:nvPr/>
        </p:nvSpPr>
        <p:spPr>
          <a:xfrm>
            <a:off x="1375175" y="3580325"/>
            <a:ext cx="7258800" cy="307800"/>
          </a:xfrm>
          <a:prstGeom prst="rect">
            <a:avLst/>
          </a:prstGeom>
          <a:solidFill>
            <a:srgbClr val="CCEEF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4"/>
          <p:cNvSpPr txBox="1"/>
          <p:nvPr/>
        </p:nvSpPr>
        <p:spPr>
          <a:xfrm>
            <a:off x="272150" y="1440113"/>
            <a:ext cx="96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task 1</a:t>
            </a:r>
            <a:endParaRPr sz="1800"/>
          </a:p>
        </p:txBody>
      </p:sp>
      <p:sp>
        <p:nvSpPr>
          <p:cNvPr id="239" name="Google Shape;239;p34"/>
          <p:cNvSpPr txBox="1"/>
          <p:nvPr/>
        </p:nvSpPr>
        <p:spPr>
          <a:xfrm>
            <a:off x="272150" y="1901813"/>
            <a:ext cx="96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task 2</a:t>
            </a:r>
            <a:endParaRPr sz="1800"/>
          </a:p>
        </p:txBody>
      </p:sp>
      <p:sp>
        <p:nvSpPr>
          <p:cNvPr id="240" name="Google Shape;240;p34"/>
          <p:cNvSpPr txBox="1"/>
          <p:nvPr/>
        </p:nvSpPr>
        <p:spPr>
          <a:xfrm>
            <a:off x="272150" y="2364750"/>
            <a:ext cx="96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task 3</a:t>
            </a:r>
            <a:endParaRPr sz="1800"/>
          </a:p>
        </p:txBody>
      </p:sp>
      <p:sp>
        <p:nvSpPr>
          <p:cNvPr id="241" name="Google Shape;241;p34"/>
          <p:cNvSpPr txBox="1"/>
          <p:nvPr/>
        </p:nvSpPr>
        <p:spPr>
          <a:xfrm>
            <a:off x="272150" y="3426413"/>
            <a:ext cx="96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task 1</a:t>
            </a:r>
            <a:endParaRPr sz="1800"/>
          </a:p>
        </p:txBody>
      </p:sp>
      <p:sp>
        <p:nvSpPr>
          <p:cNvPr id="242" name="Google Shape;242;p34"/>
          <p:cNvSpPr txBox="1"/>
          <p:nvPr/>
        </p:nvSpPr>
        <p:spPr>
          <a:xfrm>
            <a:off x="272150" y="3888113"/>
            <a:ext cx="96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task 2</a:t>
            </a:r>
            <a:endParaRPr sz="1800"/>
          </a:p>
        </p:txBody>
      </p:sp>
      <p:sp>
        <p:nvSpPr>
          <p:cNvPr id="243" name="Google Shape;243;p34"/>
          <p:cNvSpPr txBox="1"/>
          <p:nvPr/>
        </p:nvSpPr>
        <p:spPr>
          <a:xfrm>
            <a:off x="272150" y="4349800"/>
            <a:ext cx="96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task 3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